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4"/>
  </p:notesMasterIdLst>
  <p:handoutMasterIdLst>
    <p:handoutMasterId r:id="rId55"/>
  </p:handoutMasterIdLst>
  <p:sldIdLst>
    <p:sldId id="389" r:id="rId2"/>
    <p:sldId id="334" r:id="rId3"/>
    <p:sldId id="342" r:id="rId4"/>
    <p:sldId id="345" r:id="rId5"/>
    <p:sldId id="348" r:id="rId6"/>
    <p:sldId id="418" r:id="rId7"/>
    <p:sldId id="346" r:id="rId8"/>
    <p:sldId id="381" r:id="rId9"/>
    <p:sldId id="382" r:id="rId10"/>
    <p:sldId id="347" r:id="rId11"/>
    <p:sldId id="344" r:id="rId12"/>
    <p:sldId id="353" r:id="rId13"/>
    <p:sldId id="354" r:id="rId14"/>
    <p:sldId id="359" r:id="rId15"/>
    <p:sldId id="431" r:id="rId16"/>
    <p:sldId id="361" r:id="rId17"/>
    <p:sldId id="429" r:id="rId18"/>
    <p:sldId id="430" r:id="rId19"/>
    <p:sldId id="362" r:id="rId20"/>
    <p:sldId id="369" r:id="rId21"/>
    <p:sldId id="370" r:id="rId22"/>
    <p:sldId id="371" r:id="rId23"/>
    <p:sldId id="373" r:id="rId24"/>
    <p:sldId id="372" r:id="rId25"/>
    <p:sldId id="374" r:id="rId26"/>
    <p:sldId id="375" r:id="rId27"/>
    <p:sldId id="376" r:id="rId28"/>
    <p:sldId id="355" r:id="rId29"/>
    <p:sldId id="384" r:id="rId30"/>
    <p:sldId id="386" r:id="rId31"/>
    <p:sldId id="388" r:id="rId32"/>
    <p:sldId id="419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44">
          <p15:clr>
            <a:srgbClr val="A4A3A4"/>
          </p15:clr>
        </p15:guide>
        <p15:guide id="2" pos="4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B70"/>
    <a:srgbClr val="1E2B61"/>
    <a:srgbClr val="73C167"/>
    <a:srgbClr val="9BA3AF"/>
    <a:srgbClr val="EEA320"/>
    <a:srgbClr val="008881"/>
    <a:srgbClr val="33928A"/>
    <a:srgbClr val="00786E"/>
    <a:srgbClr val="7F6BE8"/>
    <a:srgbClr val="3C8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8" autoAdjust="0"/>
    <p:restoredTop sz="84819" autoAdjust="0"/>
  </p:normalViewPr>
  <p:slideViewPr>
    <p:cSldViewPr snapToGrid="0" showGuides="1">
      <p:cViewPr varScale="1">
        <p:scale>
          <a:sx n="163" d="100"/>
          <a:sy n="163" d="100"/>
        </p:scale>
        <p:origin x="-576" y="-104"/>
      </p:cViewPr>
      <p:guideLst>
        <p:guide orient="horz" pos="1044"/>
        <p:guide pos="4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88"/>
    </p:cViewPr>
  </p:sorterViewPr>
  <p:notesViewPr>
    <p:cSldViewPr showGuides="1">
      <p:cViewPr varScale="1">
        <p:scale>
          <a:sx n="76" d="100"/>
          <a:sy n="76" d="100"/>
        </p:scale>
        <p:origin x="-2094" y="-10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the distribution….</a:t>
            </a:r>
          </a:p>
          <a:p>
            <a:r>
              <a:rPr lang="en-US" dirty="0" smtClean="0"/>
              <a:t>Basic demo</a:t>
            </a:r>
            <a:r>
              <a:rPr lang="en-US" baseline="0" dirty="0" smtClean="0"/>
              <a:t> with lay of the land</a:t>
            </a:r>
          </a:p>
          <a:p>
            <a:endParaRPr lang="en-US" baseline="0" dirty="0" smtClean="0"/>
          </a:p>
          <a:p>
            <a:r>
              <a:rPr lang="en-US" dirty="0" smtClean="0"/>
              <a:t>time | log</a:t>
            </a:r>
          </a:p>
          <a:p>
            <a:r>
              <a:rPr lang="en-US" dirty="0" smtClean="0"/>
              <a:t>http </a:t>
            </a:r>
            <a:r>
              <a:rPr lang="en-US" baseline="0" dirty="0" smtClean="0"/>
              <a:t> |  file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 streams</a:t>
            </a:r>
          </a:p>
          <a:p>
            <a:r>
              <a:rPr lang="en-US" dirty="0" smtClean="0"/>
              <a:t>Tap to a counter, show</a:t>
            </a:r>
            <a:r>
              <a:rPr lang="en-US" baseline="0" dirty="0" smtClean="0"/>
              <a:t> increasing the counter.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http | file</a:t>
            </a:r>
          </a:p>
          <a:p>
            <a:pPr lvl="1"/>
            <a:r>
              <a:rPr lang="en-US" dirty="0" smtClean="0"/>
              <a:t>List streams</a:t>
            </a:r>
          </a:p>
          <a:p>
            <a:pPr lvl="1"/>
            <a:r>
              <a:rPr lang="en-US" dirty="0" smtClean="0"/>
              <a:t>Twitter | </a:t>
            </a:r>
            <a:r>
              <a:rPr lang="en-US" dirty="0" err="1" smtClean="0"/>
              <a:t>hdfs</a:t>
            </a:r>
            <a:endParaRPr lang="en-US" dirty="0" smtClean="0"/>
          </a:p>
          <a:p>
            <a:pPr lvl="1"/>
            <a:r>
              <a:rPr lang="en-US" dirty="0" smtClean="0"/>
              <a:t>Add tap with a counter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itchFamily="34" charset="0"/>
              </a:rPr>
              <a:t>Use Cases 3 and 4 are where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excels, and is where we start to get well beyond simple caching technologies.  There are really only a couple of products that address this in an enterprise manner: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and Oracle Coherence.</a:t>
            </a:r>
          </a:p>
          <a:p>
            <a:r>
              <a:rPr lang="en-US" dirty="0" smtClean="0">
                <a:latin typeface="Arial" pitchFamily="34" charset="0"/>
              </a:rPr>
              <a:t> </a:t>
            </a:r>
          </a:p>
          <a:p>
            <a:r>
              <a:rPr lang="en-US" dirty="0" smtClean="0">
                <a:latin typeface="Arial" pitchFamily="34" charset="0"/>
              </a:rPr>
              <a:t>Use Case 3:</a:t>
            </a:r>
          </a:p>
          <a:p>
            <a:pPr lvl="0"/>
            <a:r>
              <a:rPr lang="en-US" dirty="0" smtClean="0">
                <a:latin typeface="Arial" pitchFamily="34" charset="0"/>
              </a:rPr>
              <a:t>Customer is creating a true data grid: lots of clients, connecting to many nodes, some of which may cross WAN’s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data is kept in sync across all nodes at all times and so is highly available.  Data can be persisted using lazy writes in order to achieve database-like reliability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data grid can be used to publish and subscribe messages across topologies – and so for many use cases acts as the message broker as well as the data store – eliminating the need for a messaging layer altogether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There are typically many clients: one of the scenarios we often see is where the clients are desktops, executing macros and pulling real time data from the data grid.  This is in fact a significant mostly what the financial services customers are doing on Wall Street: pretty much every bank is using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today (primarily for their trading apps)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clients are pulling data from the grid and executing some kind of logic on the data – similar to a typical messaging use case with a message broker, except much faster because the data is always local to the app that needs it.  In this way you get huge improvements in throughput</a:t>
            </a:r>
          </a:p>
          <a:p>
            <a:r>
              <a:rPr lang="en-US" dirty="0" smtClean="0">
                <a:latin typeface="Arial" pitchFamily="34" charset="0"/>
              </a:rPr>
              <a:t> </a:t>
            </a:r>
          </a:p>
          <a:p>
            <a:r>
              <a:rPr lang="en-US" dirty="0" smtClean="0">
                <a:latin typeface="Arial" pitchFamily="34" charset="0"/>
              </a:rPr>
              <a:t>Scenario 4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primary difference when compared to #4 is that the execution is actually being done IN THE DATA LAYER.  Both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and Coherence have the ability to execute code within the process – and so allowing for an even greater throughput when compared to scenario #3.  In this case it somewhat blurs the line between the typical 3 tier architecture…and so is a pretty high-end use case.  However that being said, it is in fact what high end fin services customers are doing with the product.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end result is really about faster throughput.  I would guess that this would be of interest to Reuters given what they do.  I believe that they use </a:t>
            </a:r>
            <a:r>
              <a:rPr lang="en-US" dirty="0" err="1" smtClean="0">
                <a:latin typeface="Arial" pitchFamily="34" charset="0"/>
              </a:rPr>
              <a:t>Tibco</a:t>
            </a:r>
            <a:r>
              <a:rPr lang="en-US" dirty="0" smtClean="0">
                <a:latin typeface="Arial" pitchFamily="34" charset="0"/>
              </a:rPr>
              <a:t> for messaging (at one time they were an investor in </a:t>
            </a:r>
            <a:r>
              <a:rPr lang="en-US" dirty="0" err="1" smtClean="0">
                <a:latin typeface="Arial" pitchFamily="34" charset="0"/>
              </a:rPr>
              <a:t>Tibco</a:t>
            </a:r>
            <a:r>
              <a:rPr lang="en-US" dirty="0" smtClean="0">
                <a:latin typeface="Arial" pitchFamily="34" charset="0"/>
              </a:rPr>
              <a:t> if I recall correctly) and so they may have strong architectural opinions about how to achieve scale for messaging, but at the data layer they would need something like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0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30363" y="693738"/>
            <a:ext cx="3730625" cy="2098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0100" y="692150"/>
            <a:ext cx="5334000" cy="3000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“application”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block of code passed around like</a:t>
            </a:r>
            <a:r>
              <a:rPr lang="en-US" baseline="0" dirty="0" smtClean="0"/>
              <a:t> a variable, for example passed as a method argument, is a </a:t>
            </a:r>
            <a:r>
              <a:rPr lang="en-US" baseline="0" dirty="0" err="1" smtClean="0"/>
              <a:t>Lamda</a:t>
            </a:r>
            <a:r>
              <a:rPr lang="en-US" baseline="0" dirty="0" smtClean="0"/>
              <a:t>.  If it can access data outside itself, it is a closure – just like anonymous inner classes can access final data in the defining method.  In general </a:t>
            </a:r>
            <a:r>
              <a:rPr lang="en-US" baseline="0" dirty="0" err="1" smtClean="0"/>
              <a:t>Lamdas</a:t>
            </a:r>
            <a:r>
              <a:rPr lang="en-US" baseline="0" dirty="0" smtClean="0"/>
              <a:t> which are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closures are not useful and rarely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3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800">
                <a:solidFill>
                  <a:schemeClr val="tx2"/>
                </a:solidFill>
                <a:latin typeface="Verdana" charset="0"/>
                <a:ea typeface="ＭＳ Ｐゴシック" charset="0"/>
                <a:cs typeface="Arial" charset="0"/>
              </a:rPr>
              <a:t>High concurrent query caching via SQLFire/Gemfire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Seamless Real-Time Data Management on HDFS in progress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Extreme Volume : Addressing the Real- Time Scale Out Needs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Active-active WAN replication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Very low &amp; predictable latencies at high &amp; variable loads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10s of TBs in-memory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Multi-tiered caching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Efficient in-memory M-R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Real-time event processing and continuous querying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Native HDFS persistence – scale to 100s of TBs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ETL-less bi-directional integration with other Pivotal HD services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Managed as a service on the Pivotal HD platform</a:t>
            </a:r>
            <a:endParaRPr lang="en-US">
              <a:latin typeface="Verdana" charset="0"/>
              <a:ea typeface="ＭＳ Ｐゴシック" charset="0"/>
              <a:cs typeface="Arial" charset="0"/>
            </a:endParaRPr>
          </a:p>
          <a:p>
            <a:pPr eaLnBrk="1" hangingPunct="1"/>
            <a:endParaRPr lang="en-US">
              <a:latin typeface="Verdana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Unified platform across big data domains</a:t>
            </a:r>
          </a:p>
          <a:p>
            <a:pPr lvl="1"/>
            <a:r>
              <a:rPr lang="en-US" dirty="0"/>
              <a:t>Stream processing: ingestion &amp; analytics</a:t>
            </a:r>
          </a:p>
          <a:p>
            <a:pPr lvl="1"/>
            <a:r>
              <a:rPr lang="en-US" dirty="0"/>
              <a:t>Batch processing workflow orchestration &amp; export</a:t>
            </a:r>
            <a:endParaRPr lang="en-US" sz="1200" b="1" dirty="0"/>
          </a:p>
          <a:p>
            <a:r>
              <a:rPr lang="en-US" sz="1200" b="1" dirty="0"/>
              <a:t>Productivity</a:t>
            </a:r>
          </a:p>
          <a:p>
            <a:pPr lvl="1"/>
            <a:r>
              <a:rPr lang="en-US" dirty="0"/>
              <a:t>High level DSL for managing streams and jobs</a:t>
            </a:r>
          </a:p>
          <a:p>
            <a:r>
              <a:rPr lang="en-US" sz="1200" b="1" dirty="0"/>
              <a:t>Proven foundation </a:t>
            </a:r>
          </a:p>
          <a:p>
            <a:pPr lvl="1"/>
            <a:r>
              <a:rPr lang="en-US" dirty="0"/>
              <a:t>Built on existing assets:  Spring Batch, Integration, Data</a:t>
            </a:r>
            <a:endParaRPr lang="en-US" b="1" dirty="0"/>
          </a:p>
          <a:p>
            <a:r>
              <a:rPr lang="en-US" sz="1200" b="1" dirty="0"/>
              <a:t>Extensible</a:t>
            </a:r>
          </a:p>
          <a:p>
            <a:pPr lvl="1"/>
            <a:r>
              <a:rPr lang="en-US" dirty="0"/>
              <a:t>DI, Test friendly…</a:t>
            </a:r>
            <a:endParaRPr lang="en-US" b="1" dirty="0"/>
          </a:p>
          <a:p>
            <a:r>
              <a:rPr lang="en-US" sz="1200" b="1" dirty="0"/>
              <a:t>Distributed</a:t>
            </a:r>
          </a:p>
          <a:p>
            <a:pPr lvl="1"/>
            <a:r>
              <a:rPr lang="en-US" dirty="0"/>
              <a:t>A | B | C  - Pluggable transports: Rabbit, </a:t>
            </a:r>
            <a:r>
              <a:rPr lang="en-US" dirty="0" err="1"/>
              <a:t>Redis</a:t>
            </a:r>
            <a:r>
              <a:rPr lang="en-US" dirty="0"/>
              <a:t>, …</a:t>
            </a:r>
          </a:p>
          <a:p>
            <a:r>
              <a:rPr lang="en-US" sz="1200" b="1" dirty="0"/>
              <a:t>Portable Runtime </a:t>
            </a:r>
          </a:p>
          <a:p>
            <a:pPr lvl="1"/>
            <a:r>
              <a:rPr lang="en-US" dirty="0"/>
              <a:t>Standalone – Simplicity and testability</a:t>
            </a:r>
          </a:p>
          <a:p>
            <a:pPr lvl="1"/>
            <a:r>
              <a:rPr lang="en-US" dirty="0"/>
              <a:t>YARN –Fault Tolerance and Scalability</a:t>
            </a:r>
          </a:p>
          <a:p>
            <a:pPr lvl="1"/>
            <a:r>
              <a:rPr lang="en-US" dirty="0"/>
              <a:t>In-memory data grids – co-location of reference data.</a:t>
            </a:r>
          </a:p>
          <a:p>
            <a:pPr lvl="1"/>
            <a:r>
              <a:rPr lang="en-US" dirty="0"/>
              <a:t>PAAS</a:t>
            </a:r>
          </a:p>
          <a:p>
            <a:r>
              <a:rPr lang="en-US" sz="1200" b="1" dirty="0" err="1"/>
              <a:t>Hadoop</a:t>
            </a:r>
            <a:r>
              <a:rPr lang="en-US" sz="1200" b="1" dirty="0"/>
              <a:t> Distribution Agnostic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3087">
              <a:spcBef>
                <a:spcPts val="0"/>
              </a:spcBef>
              <a:defRPr/>
            </a:pPr>
            <a:r>
              <a:rPr lang="en-US" dirty="0" smtClean="0"/>
              <a:t>Now have a unified platform that handle the whole thing.</a:t>
            </a:r>
          </a:p>
          <a:p>
            <a:endParaRPr lang="en-US" dirty="0" smtClean="0"/>
          </a:p>
          <a:p>
            <a:r>
              <a:rPr lang="en-US" dirty="0" smtClean="0"/>
              <a:t>TODO – get rid of mobile?....</a:t>
            </a:r>
          </a:p>
          <a:p>
            <a:endParaRPr lang="en-US" dirty="0" smtClean="0"/>
          </a:p>
          <a:p>
            <a:r>
              <a:rPr lang="en-US" dirty="0" smtClean="0"/>
              <a:t>XD</a:t>
            </a:r>
            <a:r>
              <a:rPr lang="en-US" baseline="0" dirty="0" smtClean="0"/>
              <a:t> runtime address both stream and batch processing in a unfired manner.</a:t>
            </a:r>
          </a:p>
          <a:p>
            <a:endParaRPr lang="en-US" dirty="0" smtClean="0"/>
          </a:p>
          <a:p>
            <a:r>
              <a:rPr lang="en-US" dirty="0" smtClean="0"/>
              <a:t>XD</a:t>
            </a:r>
            <a:r>
              <a:rPr lang="en-US" baseline="0" dirty="0" smtClean="0"/>
              <a:t> runtime address both stream and batch processing in a unfired 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08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0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2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10" name="Picture 9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6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6" y="1419226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solidFill>
                  <a:srgbClr val="4D4D4D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6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5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pic>
        <p:nvPicPr>
          <p:cNvPr id="7" name="Picture 6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MC-no-tag_white_RGB-150dpi.png"/>
          <p:cNvPicPr>
            <a:picLocks noChangeAspect="1"/>
          </p:cNvPicPr>
          <p:nvPr userDrawn="1"/>
        </p:nvPicPr>
        <p:blipFill>
          <a:blip r:embed="rId2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110" y="1452327"/>
            <a:ext cx="5152490" cy="13625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01800" y="2984500"/>
            <a:ext cx="568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none" dirty="0" smtClean="0">
                <a:solidFill>
                  <a:schemeClr val="accent3"/>
                </a:solidFill>
                <a:latin typeface="Arial"/>
                <a:cs typeface="Arial"/>
              </a:rPr>
              <a:t>BUILT </a:t>
            </a:r>
            <a:r>
              <a:rPr lang="en-US" sz="2400" cap="none" baseline="0" dirty="0" smtClean="0">
                <a:solidFill>
                  <a:srgbClr val="3EA7BC"/>
                </a:solidFill>
                <a:latin typeface="Arial"/>
                <a:cs typeface="Arial"/>
              </a:rPr>
              <a:t>FOR THE </a:t>
            </a:r>
            <a:r>
              <a:rPr lang="en-US" sz="2400" cap="none" baseline="0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SPEED </a:t>
            </a:r>
            <a:r>
              <a:rPr lang="en-US" sz="2400" cap="none" baseline="0" dirty="0" smtClean="0">
                <a:solidFill>
                  <a:srgbClr val="3EA7BC"/>
                </a:solidFill>
                <a:latin typeface="Arial"/>
                <a:cs typeface="Arial"/>
              </a:rPr>
              <a:t>OF </a:t>
            </a:r>
            <a:r>
              <a:rPr lang="en-US" sz="2400" cap="none" baseline="0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BUSINESS</a:t>
            </a:r>
            <a:endParaRPr lang="en-US" sz="2400" cap="none" dirty="0" smtClean="0">
              <a:solidFill>
                <a:schemeClr val="accent4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71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8" y="365128"/>
            <a:ext cx="8539165" cy="2500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922867"/>
            <a:ext cx="4114800" cy="3420535"/>
          </a:xfrm>
          <a:prstGeom prst="rect">
            <a:avLst/>
          </a:prstGeom>
        </p:spPr>
        <p:txBody>
          <a:bodyPr/>
          <a:lstStyle>
            <a:lvl1pPr marL="233363" indent="-233363">
              <a:buFont typeface="Wingdings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922867"/>
            <a:ext cx="4114800" cy="3420535"/>
          </a:xfrm>
          <a:prstGeom prst="rect">
            <a:avLst/>
          </a:prstGeom>
        </p:spPr>
        <p:txBody>
          <a:bodyPr/>
          <a:lstStyle>
            <a:lvl1pPr marL="233363" indent="-233363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774700" y="4791072"/>
            <a:ext cx="6819900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757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80" y="171449"/>
            <a:ext cx="8453440" cy="6334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81" y="914400"/>
            <a:ext cx="8453439" cy="34117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485775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857750"/>
            <a:ext cx="381000" cy="273844"/>
          </a:xfrm>
          <a:prstGeom prst="rect">
            <a:avLst/>
          </a:prstGeom>
        </p:spPr>
        <p:txBody>
          <a:bodyPr/>
          <a:lstStyle/>
          <a:p>
            <a:fld id="{3CA7D8A6-1136-4C38-ADB5-83A54ED516A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1000" y="8191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6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1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5" y="2447129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19" name="Picture 18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pic>
        <p:nvPicPr>
          <p:cNvPr id="8" name="Picture 7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1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5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5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18" name="Picture 17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6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6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spring-i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99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6" r:id="rId14"/>
    <p:sldLayoutId id="2147483698" r:id="rId15"/>
    <p:sldLayoutId id="2147483691" r:id="rId16"/>
    <p:sldLayoutId id="2147483700" r:id="rId17"/>
    <p:sldLayoutId id="2147483701" r:id="rId18"/>
    <p:sldLayoutId id="2147483703" r:id="rId1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pring.io/guides/gs/consuming-rest-android/" TargetMode="Externa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hyperlink" Target="https://spring.io/guides/gs/rest-hateoa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localhost:8080/spring-demo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0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jpeg"/><Relationship Id="rId1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1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20" Type="http://schemas.openxmlformats.org/officeDocument/2006/relationships/image" Target="../media/image2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6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jpeg"/><Relationship Id="rId19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-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8" y="229550"/>
            <a:ext cx="1885754" cy="6476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66651" y="267616"/>
            <a:ext cx="1643063" cy="571500"/>
            <a:chOff x="634999" y="3635375"/>
            <a:chExt cx="1643063" cy="571500"/>
          </a:xfrm>
        </p:grpSpPr>
        <p:sp>
          <p:nvSpPr>
            <p:cNvPr id="6" name="Rounded Rectangle 5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gemfire only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VMW-LGO-CloudFoundry-217-squa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8644" y="0"/>
            <a:ext cx="1106732" cy="1106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3387" y="211992"/>
            <a:ext cx="698333" cy="6983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828260" y="4183935"/>
            <a:ext cx="7788857" cy="530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Paul Chapman &amp; Pas </a:t>
            </a:r>
            <a:r>
              <a:rPr lang="en-US" sz="24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Apicella</a:t>
            </a:r>
            <a:endParaRPr lang="en-US" sz="2400" i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376846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Pivotal?</a:t>
            </a:r>
          </a:p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Spring V4</a:t>
            </a:r>
          </a:p>
          <a:p>
            <a:r>
              <a:rPr lang="en-US" b="1" dirty="0" smtClean="0"/>
              <a:t>Spring IO</a:t>
            </a:r>
          </a:p>
          <a:p>
            <a:pPr lvl="1"/>
            <a:r>
              <a:rPr lang="en-US" dirty="0" smtClean="0"/>
              <a:t>Overview of Spring sub-projects</a:t>
            </a:r>
          </a:p>
          <a:p>
            <a:pPr lvl="1"/>
            <a:r>
              <a:rPr lang="en-US" dirty="0" smtClean="0"/>
              <a:t>Spring Data</a:t>
            </a:r>
          </a:p>
          <a:p>
            <a:pPr lvl="1"/>
            <a:r>
              <a:rPr lang="en-US" dirty="0" smtClean="0"/>
              <a:t>Spring Boot</a:t>
            </a:r>
            <a:endParaRPr lang="en-US" dirty="0"/>
          </a:p>
        </p:txBody>
      </p:sp>
      <p:pic>
        <p:nvPicPr>
          <p:cNvPr id="5" name="Picture 4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Spring is no longer just a framework, it is now a </a:t>
            </a:r>
            <a:r>
              <a:rPr lang="en-US" i="1" dirty="0" smtClean="0"/>
              <a:t>platform</a:t>
            </a:r>
          </a:p>
          <a:p>
            <a:pPr lvl="1"/>
            <a:r>
              <a:rPr lang="en-US" i="1" dirty="0">
                <a:solidFill>
                  <a:srgbClr val="1C7B70"/>
                </a:solidFill>
              </a:rPr>
              <a:t>B</a:t>
            </a:r>
            <a:r>
              <a:rPr lang="en-US" i="1" dirty="0" smtClean="0">
                <a:solidFill>
                  <a:srgbClr val="1C7B70"/>
                </a:solidFill>
              </a:rPr>
              <a:t>rings </a:t>
            </a:r>
            <a:r>
              <a:rPr lang="en-US" i="1" dirty="0">
                <a:solidFill>
                  <a:srgbClr val="1C7B70"/>
                </a:solidFill>
              </a:rPr>
              <a:t>together the Spring family of projects into a cohesive and versioned foundational platform for modern </a:t>
            </a:r>
            <a:r>
              <a:rPr lang="en-US" i="1" dirty="0" smtClean="0">
                <a:solidFill>
                  <a:srgbClr val="1C7B70"/>
                </a:solidFill>
              </a:rPr>
              <a:t>applications</a:t>
            </a:r>
          </a:p>
          <a:p>
            <a:pPr lvl="1"/>
            <a:r>
              <a:rPr lang="en-US" dirty="0" smtClean="0"/>
              <a:t>Co-ordinated release trains</a:t>
            </a:r>
          </a:p>
          <a:p>
            <a:r>
              <a:rPr lang="en-US" dirty="0" smtClean="0"/>
              <a:t>New web-site: </a:t>
            </a:r>
            <a:r>
              <a:rPr lang="en-US" dirty="0" err="1" smtClean="0"/>
              <a:t>spring.io</a:t>
            </a:r>
            <a:endParaRPr lang="en-US" dirty="0" smtClean="0"/>
          </a:p>
          <a:p>
            <a:pPr lvl="1"/>
            <a:r>
              <a:rPr lang="en-US" dirty="0" smtClean="0"/>
              <a:t>All Spring’s old web-sites redirect here</a:t>
            </a:r>
          </a:p>
          <a:p>
            <a:pPr lvl="1"/>
            <a:r>
              <a:rPr lang="en-US" dirty="0" smtClean="0"/>
              <a:t>Incorporates product pages, blog and forums</a:t>
            </a:r>
          </a:p>
          <a:p>
            <a:pPr lvl="1"/>
            <a:r>
              <a:rPr lang="en-US" dirty="0" smtClean="0"/>
              <a:t>Plus new </a:t>
            </a:r>
            <a:r>
              <a:rPr lang="en-US" i="1" dirty="0" smtClean="0"/>
              <a:t>HOWTO</a:t>
            </a:r>
            <a:r>
              <a:rPr lang="en-US" dirty="0" smtClean="0"/>
              <a:t> guides</a:t>
            </a:r>
            <a:endParaRPr lang="en-US" dirty="0"/>
          </a:p>
        </p:txBody>
      </p:sp>
      <p:pic>
        <p:nvPicPr>
          <p:cNvPr id="7" name="Picture 6" descr="Screen Shot 2013-09-28 at 3.3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93" y="3705479"/>
            <a:ext cx="642620" cy="762000"/>
          </a:xfrm>
          <a:prstGeom prst="rect">
            <a:avLst/>
          </a:prstGeom>
        </p:spPr>
      </p:pic>
      <p:pic>
        <p:nvPicPr>
          <p:cNvPr id="8" name="Picture 7" descr="spring-io-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92" y="132707"/>
            <a:ext cx="3797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90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Foundation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Projects you probably already know:</a:t>
            </a:r>
            <a:endParaRPr lang="en-US" dirty="0"/>
          </a:p>
        </p:txBody>
      </p:sp>
      <p:pic>
        <p:nvPicPr>
          <p:cNvPr id="4" name="Picture 3" descr="spring-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" y="1699143"/>
            <a:ext cx="2106930" cy="1822450"/>
          </a:xfrm>
          <a:prstGeom prst="rect">
            <a:avLst/>
          </a:prstGeom>
        </p:spPr>
      </p:pic>
      <p:pic>
        <p:nvPicPr>
          <p:cNvPr id="5" name="Picture 4" descr="spring-web-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91" y="1839261"/>
            <a:ext cx="2124710" cy="1715770"/>
          </a:xfrm>
          <a:prstGeom prst="rect">
            <a:avLst/>
          </a:prstGeom>
        </p:spPr>
      </p:pic>
      <p:pic>
        <p:nvPicPr>
          <p:cNvPr id="6" name="Picture 5" descr="spring-web-servi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43" y="1802259"/>
            <a:ext cx="2160270" cy="1742440"/>
          </a:xfrm>
          <a:prstGeom prst="rect">
            <a:avLst/>
          </a:prstGeom>
        </p:spPr>
      </p:pic>
      <p:pic>
        <p:nvPicPr>
          <p:cNvPr id="8" name="Picture 7" descr="spring-integr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79" y="1749873"/>
            <a:ext cx="2142490" cy="17691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1697" y="3486841"/>
            <a:ext cx="8776801" cy="0"/>
          </a:xfrm>
          <a:prstGeom prst="line">
            <a:avLst/>
          </a:prstGeom>
          <a:ln>
            <a:solidFill>
              <a:srgbClr val="73C167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" name="Picture 10" descr="spring-secu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88" y="1711773"/>
            <a:ext cx="2186940" cy="18135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2287" y="3817909"/>
            <a:ext cx="7429689" cy="429260"/>
            <a:chOff x="465388" y="3817909"/>
            <a:chExt cx="7429689" cy="429260"/>
          </a:xfrm>
        </p:grpSpPr>
        <p:sp>
          <p:nvSpPr>
            <p:cNvPr id="13" name="TextBox 12"/>
            <p:cNvSpPr txBox="1"/>
            <p:nvPr/>
          </p:nvSpPr>
          <p:spPr>
            <a:xfrm>
              <a:off x="1003447" y="3847873"/>
              <a:ext cx="6891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SPRING WEB</a:t>
              </a:r>
              <a:r>
                <a:rPr lang="en-US" dirty="0" smtClean="0">
                  <a:solidFill>
                    <a:schemeClr val="bg2"/>
                  </a:solidFill>
                </a:rPr>
                <a:t> – really just a big, optional sub-module of Framework</a:t>
              </a:r>
            </a:p>
          </p:txBody>
        </p:sp>
        <p:pic>
          <p:nvPicPr>
            <p:cNvPr id="14" name="Picture 13" descr="Screen Shot 2013-09-28 at 10.42.11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88" y="3817909"/>
              <a:ext cx="512711" cy="429260"/>
            </a:xfrm>
            <a:prstGeom prst="rect">
              <a:avLst/>
            </a:prstGeom>
          </p:spPr>
        </p:pic>
      </p:grpSp>
      <p:pic>
        <p:nvPicPr>
          <p:cNvPr id="17" name="Picture 16" descr="spring-io-gree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76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Foundation –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Projects you may not know so well</a:t>
            </a:r>
            <a:endParaRPr lang="en-US" dirty="0"/>
          </a:p>
        </p:txBody>
      </p:sp>
      <p:pic>
        <p:nvPicPr>
          <p:cNvPr id="7" name="Picture 6" descr="spring-amq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29" y="1542372"/>
            <a:ext cx="1522730" cy="1327150"/>
          </a:xfrm>
          <a:prstGeom prst="rect">
            <a:avLst/>
          </a:prstGeom>
        </p:spPr>
      </p:pic>
      <p:pic>
        <p:nvPicPr>
          <p:cNvPr id="9" name="Picture 8" descr="spring-b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2" y="1542372"/>
            <a:ext cx="1627505" cy="1376045"/>
          </a:xfrm>
          <a:prstGeom prst="rect">
            <a:avLst/>
          </a:prstGeom>
        </p:spPr>
      </p:pic>
      <p:pic>
        <p:nvPicPr>
          <p:cNvPr id="10" name="Picture 9" descr="spring-ld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8" y="1542372"/>
            <a:ext cx="1585595" cy="13760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51645" y="3001701"/>
            <a:ext cx="6139661" cy="0"/>
          </a:xfrm>
          <a:prstGeom prst="line">
            <a:avLst/>
          </a:prstGeom>
          <a:ln>
            <a:solidFill>
              <a:srgbClr val="73C167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8" name="Picture 17" descr="spring-io-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  <p:pic>
        <p:nvPicPr>
          <p:cNvPr id="11" name="Picture 10" descr="spring-androi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3" y="3081016"/>
            <a:ext cx="1697355" cy="1445895"/>
          </a:xfrm>
          <a:prstGeom prst="rect">
            <a:avLst/>
          </a:prstGeom>
        </p:spPr>
      </p:pic>
      <p:pic>
        <p:nvPicPr>
          <p:cNvPr id="15" name="Picture 14" descr="spring-mobill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87" y="1542372"/>
            <a:ext cx="1410970" cy="1452880"/>
          </a:xfrm>
          <a:prstGeom prst="rect">
            <a:avLst/>
          </a:prstGeom>
        </p:spPr>
      </p:pic>
      <p:pic>
        <p:nvPicPr>
          <p:cNvPr id="16" name="Picture 15" descr="spring-soci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63" y="3081016"/>
            <a:ext cx="1557655" cy="1320165"/>
          </a:xfrm>
          <a:prstGeom prst="rect">
            <a:avLst/>
          </a:prstGeom>
        </p:spPr>
      </p:pic>
      <p:pic>
        <p:nvPicPr>
          <p:cNvPr id="17" name="Picture 16" descr="spring-dat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3" y="3081016"/>
            <a:ext cx="1466850" cy="1376045"/>
          </a:xfrm>
          <a:prstGeom prst="rect">
            <a:avLst/>
          </a:prstGeom>
        </p:spPr>
      </p:pic>
      <p:pic>
        <p:nvPicPr>
          <p:cNvPr id="19" name="Picture 18" descr="spring-hateoa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1" y="3081016"/>
            <a:ext cx="158559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2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Run jobs to a schedule</a:t>
            </a:r>
          </a:p>
          <a:p>
            <a:pPr lvl="1"/>
            <a:r>
              <a:rPr lang="en-US" dirty="0" smtClean="0"/>
              <a:t>Ideal for downsizing from mainframe to mid-range</a:t>
            </a:r>
          </a:p>
          <a:p>
            <a:pPr lvl="1"/>
            <a:r>
              <a:rPr lang="en-US" dirty="0" smtClean="0"/>
              <a:t>Equivalent to mainframe job-control language (JCL)</a:t>
            </a:r>
          </a:p>
          <a:p>
            <a:pPr lvl="1"/>
            <a:r>
              <a:rPr lang="en-US" dirty="0" smtClean="0"/>
              <a:t>Easier for Java developers than shell scripts</a:t>
            </a:r>
          </a:p>
          <a:p>
            <a:pPr lvl="1"/>
            <a:r>
              <a:rPr lang="en-US" dirty="0" smtClean="0"/>
              <a:t>Run multiple processes (steps) in sequence, in parallel</a:t>
            </a:r>
          </a:p>
          <a:p>
            <a:pPr lvl="1"/>
            <a:r>
              <a:rPr lang="en-US" dirty="0" smtClean="0"/>
              <a:t>Recover after failed step(s)</a:t>
            </a:r>
          </a:p>
          <a:p>
            <a:pPr lvl="1"/>
            <a:r>
              <a:rPr lang="en-US" dirty="0" smtClean="0"/>
              <a:t>Traditional ELT: Export Transform Load</a:t>
            </a:r>
          </a:p>
          <a:p>
            <a:pPr lvl="1"/>
            <a:r>
              <a:rPr lang="en-US" dirty="0" smtClean="0"/>
              <a:t>Often used to pull data into specialist databases</a:t>
            </a:r>
          </a:p>
          <a:p>
            <a:pPr lvl="2"/>
            <a:r>
              <a:rPr lang="en-US" dirty="0" smtClean="0"/>
              <a:t>Data Warehouse, Hadoop</a:t>
            </a:r>
            <a:endParaRPr lang="en-US" dirty="0"/>
          </a:p>
        </p:txBody>
      </p:sp>
      <p:pic>
        <p:nvPicPr>
          <p:cNvPr id="9" name="Picture 8" descr="spring-b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-59735"/>
            <a:ext cx="2071370" cy="1751330"/>
          </a:xfrm>
          <a:prstGeom prst="rect">
            <a:avLst/>
          </a:prstGeom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608505" y="3732227"/>
            <a:ext cx="2312471" cy="716837"/>
          </a:xfrm>
          <a:prstGeom prst="roundRect">
            <a:avLst>
              <a:gd name="adj" fmla="val 218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Which is where </a:t>
            </a:r>
            <a:r>
              <a:rPr lang="en-AU" b="1" dirty="0" smtClean="0">
                <a:solidFill>
                  <a:srgbClr val="800000"/>
                </a:solidFill>
              </a:rPr>
              <a:t>Spring XD</a:t>
            </a:r>
            <a:r>
              <a:rPr lang="en-AU" dirty="0" smtClean="0">
                <a:solidFill>
                  <a:srgbClr val="800000"/>
                </a:solidFill>
              </a:rPr>
              <a:t> comes in</a:t>
            </a:r>
            <a:endParaRPr lang="en-AU" dirty="0">
              <a:solidFill>
                <a:srgbClr val="8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222855" y="3934812"/>
            <a:ext cx="2298418" cy="116875"/>
          </a:xfrm>
          <a:prstGeom prst="straightConnector1">
            <a:avLst/>
          </a:prstGeom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9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AMQP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Advanced Message Queuing Protocol</a:t>
            </a:r>
          </a:p>
          <a:p>
            <a:pPr lvl="1"/>
            <a:r>
              <a:rPr lang="en-US" dirty="0" smtClean="0"/>
              <a:t>Common protocol for messaging</a:t>
            </a:r>
          </a:p>
          <a:p>
            <a:pPr lvl="2"/>
            <a:r>
              <a:rPr lang="en-US" dirty="0" smtClean="0"/>
              <a:t>Like SMTP for email</a:t>
            </a:r>
          </a:p>
          <a:p>
            <a:pPr lvl="1"/>
            <a:r>
              <a:rPr lang="en-US" dirty="0" smtClean="0"/>
              <a:t>Several products: including </a:t>
            </a:r>
            <a:r>
              <a:rPr lang="en-US" dirty="0" err="1" smtClean="0"/>
              <a:t>Pivotal’s</a:t>
            </a:r>
            <a:r>
              <a:rPr lang="en-US" dirty="0" smtClean="0"/>
              <a:t> open-source Rabbit/MQ</a:t>
            </a:r>
          </a:p>
          <a:p>
            <a:pPr lvl="1"/>
            <a:r>
              <a:rPr lang="en-US" dirty="0" smtClean="0"/>
              <a:t>Fast, light, interoperable</a:t>
            </a:r>
          </a:p>
          <a:p>
            <a:pPr lvl="1"/>
            <a:r>
              <a:rPr lang="en-US" dirty="0" smtClean="0"/>
              <a:t>How do I get data in/out of my cloud(s)?</a:t>
            </a:r>
          </a:p>
          <a:p>
            <a:pPr lvl="2"/>
            <a:r>
              <a:rPr lang="en-US" dirty="0" smtClean="0"/>
              <a:t>Without paying huge licensing fees</a:t>
            </a:r>
          </a:p>
          <a:p>
            <a:pPr lvl="2"/>
            <a:r>
              <a:rPr lang="en-US" dirty="0" smtClean="0"/>
              <a:t>Need a common messaging infrastructure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AmqpTemplate</a:t>
            </a:r>
            <a:r>
              <a:rPr lang="en-US" dirty="0" smtClean="0"/>
              <a:t>: similar to </a:t>
            </a:r>
            <a:r>
              <a:rPr lang="en-US" dirty="0" err="1" smtClean="0">
                <a:latin typeface="Courier New"/>
                <a:cs typeface="Courier New"/>
              </a:rPr>
              <a:t>JmsTemplate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&lt;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rabbit:listener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-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container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&gt; </a:t>
            </a:r>
            <a:r>
              <a:rPr lang="en-US" dirty="0" smtClean="0"/>
              <a:t>similar to JMS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pring-amq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80" y="0"/>
            <a:ext cx="193802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9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LDAP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Lightweight Directory Access Protocol</a:t>
            </a:r>
          </a:p>
          <a:p>
            <a:pPr lvl="1"/>
            <a:r>
              <a:rPr lang="en-US" dirty="0" smtClean="0"/>
              <a:t>Both a protocol and an old-style hierarchical database</a:t>
            </a:r>
          </a:p>
          <a:p>
            <a:r>
              <a:rPr lang="en-US" dirty="0" smtClean="0"/>
              <a:t>Project Features</a:t>
            </a:r>
          </a:p>
          <a:p>
            <a:pPr lvl="1"/>
            <a:r>
              <a:rPr lang="en-US" dirty="0" smtClean="0"/>
              <a:t>LDAP </a:t>
            </a:r>
            <a:r>
              <a:rPr lang="en-US" dirty="0"/>
              <a:t>template </a:t>
            </a:r>
            <a:r>
              <a:rPr lang="en-US" dirty="0" smtClean="0"/>
              <a:t>(like </a:t>
            </a:r>
            <a:r>
              <a:rPr lang="en-US" dirty="0" err="1" smtClean="0">
                <a:latin typeface="Courier New"/>
                <a:cs typeface="Courier New"/>
              </a:rPr>
              <a:t>JdbcTemplate</a:t>
            </a:r>
            <a:r>
              <a:rPr lang="en-US" dirty="0" smtClean="0"/>
              <a:t>) hides LDAP API</a:t>
            </a:r>
          </a:p>
          <a:p>
            <a:pPr lvl="1"/>
            <a:r>
              <a:rPr lang="en-US" dirty="0" smtClean="0"/>
              <a:t>Throws Spring’s unchecked </a:t>
            </a:r>
            <a:r>
              <a:rPr lang="en-US" dirty="0" err="1" smtClean="0">
                <a:latin typeface="Courier New"/>
                <a:cs typeface="Courier New"/>
              </a:rPr>
              <a:t>DataAccessExceptions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Classes </a:t>
            </a:r>
            <a:r>
              <a:rPr lang="en-US" dirty="0"/>
              <a:t>for dynamically building LDAP filters and Distinguished Names (DNs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Client</a:t>
            </a:r>
            <a:r>
              <a:rPr lang="en-US" dirty="0"/>
              <a:t>-side LDAP transaction </a:t>
            </a:r>
            <a:r>
              <a:rPr lang="en-US" dirty="0" smtClean="0"/>
              <a:t>management (LDAP has none)</a:t>
            </a:r>
          </a:p>
        </p:txBody>
      </p:sp>
      <p:pic>
        <p:nvPicPr>
          <p:cNvPr id="4" name="Picture 3" descr="spring-ld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28" y="105933"/>
            <a:ext cx="2018030" cy="1751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2967" y="4149511"/>
            <a:ext cx="571452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  <a:latin typeface="Calibri"/>
                <a:cs typeface="Calibri"/>
              </a:rPr>
              <a:t>dn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alibri"/>
                <a:cs typeface="Calibri"/>
              </a:rPr>
              <a:t>cn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=chapman, </a:t>
            </a:r>
            <a:r>
              <a:rPr lang="en-US" sz="2000" dirty="0" err="1" smtClean="0">
                <a:solidFill>
                  <a:srgbClr val="0000FF"/>
                </a:solidFill>
                <a:latin typeface="Calibri"/>
                <a:cs typeface="Calibri"/>
              </a:rPr>
              <a:t>ou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=employees, dc=pivotal, dc=com</a:t>
            </a:r>
          </a:p>
        </p:txBody>
      </p:sp>
    </p:spTree>
    <p:extLst>
      <p:ext uri="{BB962C8B-B14F-4D97-AF65-F5344CB8AC3E}">
        <p14:creationId xmlns:p14="http://schemas.microsoft.com/office/powerpoint/2010/main" val="9389297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Mobile and Social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Spring Mobile</a:t>
            </a:r>
          </a:p>
          <a:p>
            <a:pPr lvl="1"/>
            <a:r>
              <a:rPr lang="en-US" dirty="0" smtClean="0"/>
              <a:t>MVC interceptor to enable </a:t>
            </a:r>
            <a:r>
              <a:rPr lang="en-US" dirty="0"/>
              <a:t>device </a:t>
            </a:r>
            <a:r>
              <a:rPr lang="en-US" dirty="0" smtClean="0"/>
              <a:t>detection and site-preferences</a:t>
            </a:r>
            <a:endParaRPr lang="en-US" dirty="0"/>
          </a:p>
          <a:p>
            <a:pPr lvl="1"/>
            <a:r>
              <a:rPr lang="en-US" dirty="0" smtClean="0"/>
              <a:t>Automatically redirect to “mobile” site</a:t>
            </a:r>
          </a:p>
          <a:p>
            <a:pPr lvl="1"/>
            <a:r>
              <a:rPr lang="en-US" dirty="0" smtClean="0"/>
              <a:t>Device object available to MVC controllers</a:t>
            </a:r>
          </a:p>
          <a:p>
            <a:r>
              <a:rPr lang="en-US" dirty="0" smtClean="0"/>
              <a:t>Spring Social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andle </a:t>
            </a:r>
            <a:r>
              <a:rPr lang="en-US" dirty="0"/>
              <a:t>user-</a:t>
            </a:r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Login </a:t>
            </a:r>
            <a:r>
              <a:rPr lang="en-US" dirty="0"/>
              <a:t>using Spring Security </a:t>
            </a:r>
            <a:r>
              <a:rPr lang="en-US" dirty="0" err="1"/>
              <a:t>OAuth</a:t>
            </a:r>
            <a:endParaRPr lang="en-US" dirty="0"/>
          </a:p>
          <a:p>
            <a:pPr lvl="1"/>
            <a:r>
              <a:rPr lang="en-US" dirty="0"/>
              <a:t>Sub-projects for </a:t>
            </a:r>
            <a:r>
              <a:rPr lang="en-US" dirty="0" smtClean="0"/>
              <a:t>accessing Facebook</a:t>
            </a:r>
            <a:r>
              <a:rPr lang="en-US" dirty="0"/>
              <a:t>, Twitter, </a:t>
            </a:r>
            <a:r>
              <a:rPr lang="en-US" dirty="0" smtClean="0"/>
              <a:t>LinkedIn 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pring-soc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20" y="3423181"/>
            <a:ext cx="1061905" cy="900000"/>
          </a:xfrm>
          <a:prstGeom prst="rect">
            <a:avLst/>
          </a:prstGeom>
        </p:spPr>
      </p:pic>
      <p:pic>
        <p:nvPicPr>
          <p:cNvPr id="5" name="Picture 4" descr="spring-mobil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17" y="1848243"/>
            <a:ext cx="87403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/>
              <a:t>components of </a:t>
            </a:r>
            <a:r>
              <a:rPr lang="en-US" dirty="0" smtClean="0"/>
              <a:t>Spring for </a:t>
            </a:r>
            <a:r>
              <a:rPr lang="en-US" dirty="0"/>
              <a:t>use in Android </a:t>
            </a:r>
            <a:r>
              <a:rPr lang="en-US" dirty="0" smtClean="0"/>
              <a:t>apps</a:t>
            </a:r>
            <a:endParaRPr lang="en-US" dirty="0"/>
          </a:p>
          <a:p>
            <a:pPr lvl="1"/>
            <a:r>
              <a:rPr lang="en-US" dirty="0" smtClean="0"/>
              <a:t>REST client </a:t>
            </a:r>
            <a:r>
              <a:rPr lang="en-US" dirty="0"/>
              <a:t>for Android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en-US" dirty="0"/>
              <a:t>support for accessing secure </a:t>
            </a:r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2"/>
              </a:rPr>
              <a:t>://spring.io/guides/gs/consuming-rest-android/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 descr="spring-andr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97" y="2486875"/>
            <a:ext cx="216027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00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Support for multiple no-SQL databases</a:t>
            </a:r>
          </a:p>
          <a:p>
            <a:pPr lvl="1"/>
            <a:r>
              <a:rPr lang="en-US" dirty="0" smtClean="0"/>
              <a:t>JPA, Mongo/DB, </a:t>
            </a:r>
            <a:r>
              <a:rPr lang="en-US" dirty="0" err="1" smtClean="0"/>
              <a:t>Redis</a:t>
            </a:r>
            <a:r>
              <a:rPr lang="en-US" dirty="0" smtClean="0"/>
              <a:t>, Gemfire, Neo4j,</a:t>
            </a:r>
            <a:br>
              <a:rPr lang="en-US" dirty="0" smtClean="0"/>
            </a:br>
            <a:r>
              <a:rPr lang="en-US" dirty="0" smtClean="0"/>
              <a:t>Hadoop, JDBC Extensions</a:t>
            </a:r>
          </a:p>
          <a:p>
            <a:pPr lvl="1"/>
            <a:r>
              <a:rPr lang="en-US" dirty="0" smtClean="0"/>
              <a:t>Template classes for database access (like </a:t>
            </a:r>
            <a:r>
              <a:rPr lang="en-US" dirty="0" err="1" smtClean="0">
                <a:latin typeface="Courier New"/>
                <a:cs typeface="Courier New"/>
              </a:rPr>
              <a:t>JdbcTemplate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Annotations for automated persistence (like JPA </a:t>
            </a:r>
            <a:r>
              <a:rPr lang="en-US" dirty="0" smtClean="0">
                <a:latin typeface="Courier New"/>
                <a:cs typeface="Courier New"/>
              </a:rPr>
              <a:t>@Entity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Spring name-spaces for configuration</a:t>
            </a:r>
            <a:endParaRPr lang="en-US" dirty="0"/>
          </a:p>
        </p:txBody>
      </p:sp>
      <p:pic>
        <p:nvPicPr>
          <p:cNvPr id="4" name="Picture 3" descr="spring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98" y="86778"/>
            <a:ext cx="1866900" cy="17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28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589" y="1811506"/>
            <a:ext cx="5711359" cy="507831"/>
          </a:xfrm>
        </p:spPr>
        <p:txBody>
          <a:bodyPr/>
          <a:lstStyle/>
          <a:p>
            <a:r>
              <a:rPr lang="en-US" dirty="0" smtClean="0"/>
              <a:t>Part 1: Spring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90" y="2633385"/>
            <a:ext cx="6048375" cy="1107995"/>
          </a:xfrm>
        </p:spPr>
        <p:txBody>
          <a:bodyPr/>
          <a:lstStyle/>
          <a:p>
            <a:r>
              <a:rPr lang="en-US" dirty="0" smtClean="0"/>
              <a:t>Paul Chapman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Consultant, </a:t>
            </a:r>
            <a:r>
              <a:rPr lang="en-US" dirty="0"/>
              <a:t>Pivotal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08582" y="3753904"/>
            <a:ext cx="5026550" cy="276999"/>
          </a:xfrm>
        </p:spPr>
        <p:txBody>
          <a:bodyPr/>
          <a:lstStyle/>
          <a:p>
            <a:r>
              <a:rPr lang="en-US" dirty="0" err="1" smtClean="0"/>
              <a:t>pchapman@gopivotal.com</a:t>
            </a:r>
            <a:r>
              <a:rPr lang="en-US" dirty="0" smtClean="0"/>
              <a:t>	  </a:t>
            </a:r>
            <a:endParaRPr lang="en-US" dirty="0"/>
          </a:p>
        </p:txBody>
      </p:sp>
      <p:pic>
        <p:nvPicPr>
          <p:cNvPr id="6" name="Picture 5" descr="spring-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103" y="531613"/>
            <a:ext cx="1885754" cy="647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0826" y="3707737"/>
            <a:ext cx="44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: paulc4 – these slides and demos</a:t>
            </a:r>
          </a:p>
        </p:txBody>
      </p:sp>
    </p:spTree>
    <p:extLst>
      <p:ext uri="{BB962C8B-B14F-4D97-AF65-F5344CB8AC3E}">
        <p14:creationId xmlns:p14="http://schemas.microsoft.com/office/powerpoint/2010/main" val="41905027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Instant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Just one feature of Spring Data</a:t>
            </a:r>
          </a:p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How</a:t>
            </a:r>
            <a:r>
              <a:rPr lang="en-US" dirty="0"/>
              <a:t>?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Annotate domain classes suitably to define keys and enable persistence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cs typeface="Verdana" charset="0"/>
              </a:rPr>
              <a:t>Define your repository as an </a:t>
            </a:r>
            <a:r>
              <a:rPr lang="en-US" i="1" dirty="0"/>
              <a:t>interface</a:t>
            </a:r>
          </a:p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Spring will implement it at run-time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Scans for interfaces extending Repository &lt;T, 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78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Mark-up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You do </a:t>
            </a:r>
            <a:r>
              <a:rPr lang="en-US" dirty="0"/>
              <a:t>this for JPA anyway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Spring Data defines similar annotations for other storage products </a:t>
            </a:r>
          </a:p>
          <a:p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528487" y="1830205"/>
            <a:ext cx="5553052" cy="2776857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@Entity @Table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(...)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808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@Id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  @</a:t>
            </a:r>
            <a:r>
              <a:rPr lang="en-AU" sz="1400" dirty="0" err="1">
                <a:solidFill>
                  <a:srgbClr val="4C4C4C"/>
                </a:solidFill>
                <a:latin typeface="Monaco"/>
                <a:cs typeface="Monaco"/>
              </a:rPr>
              <a:t>GeneratedValue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(strategy =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GenerationType.AUTO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Long </a:t>
            </a:r>
            <a:r>
              <a:rPr lang="en-AU" sz="1400" dirty="0">
                <a:solidFill>
                  <a:srgbClr val="0000C0"/>
                </a:solidFill>
                <a:latin typeface="Monaco"/>
                <a:cs typeface="Monaco"/>
              </a:rPr>
              <a:t>id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Date </a:t>
            </a:r>
            <a:r>
              <a:rPr lang="en-AU" sz="1400" dirty="0" err="1">
                <a:solidFill>
                  <a:srgbClr val="0000C0"/>
                </a:solidFill>
                <a:latin typeface="Monaco"/>
                <a:cs typeface="Monaco"/>
              </a:rPr>
              <a:t>firstOrderDate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String </a:t>
            </a:r>
            <a:r>
              <a:rPr lang="en-AU" sz="1400" dirty="0">
                <a:solidFill>
                  <a:srgbClr val="0000C0"/>
                </a:solidFill>
                <a:latin typeface="Monaco"/>
                <a:cs typeface="Monaco"/>
              </a:rPr>
              <a:t>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dirty="0">
                <a:solidFill>
                  <a:srgbClr val="355E00"/>
                </a:solidFill>
                <a:latin typeface="Monaco"/>
                <a:cs typeface="Monaco"/>
              </a:rPr>
              <a:t>// </a:t>
            </a:r>
            <a:r>
              <a:rPr lang="en-AU" sz="1600" dirty="0">
                <a:solidFill>
                  <a:srgbClr val="355E00"/>
                </a:solidFill>
                <a:latin typeface="Monaco"/>
                <a:cs typeface="Monaco"/>
              </a:rPr>
              <a:t>Other data-members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657359" y="1980091"/>
            <a:ext cx="2976562" cy="709992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@Document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...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57359" y="3562349"/>
            <a:ext cx="2976562" cy="737049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@Region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... 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625350" y="3928625"/>
            <a:ext cx="1620077" cy="575883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>
                <a:solidFill>
                  <a:srgbClr val="800000"/>
                </a:solidFill>
                <a:latin typeface="Verdana" charset="0"/>
              </a:rPr>
              <a:t>JPA – </a:t>
            </a: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map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to </a:t>
            </a:r>
            <a:r>
              <a:rPr lang="en-AU" i="1" dirty="0">
                <a:solidFill>
                  <a:srgbClr val="800000"/>
                </a:solidFill>
                <a:latin typeface="Verdana" charset="0"/>
              </a:rPr>
              <a:t>a Table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22999" y="4173178"/>
            <a:ext cx="1924636" cy="560105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>
                <a:solidFill>
                  <a:srgbClr val="800000"/>
                </a:solidFill>
                <a:latin typeface="Verdana" charset="0"/>
              </a:rPr>
              <a:t>Gemfire – </a:t>
            </a: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map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to a region</a:t>
            </a:r>
            <a:endParaRPr lang="en-AU" i="1" dirty="0">
              <a:solidFill>
                <a:srgbClr val="800000"/>
              </a:solidFill>
              <a:latin typeface="Verdana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6444115" y="2622640"/>
            <a:ext cx="2465387" cy="525065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err="1">
                <a:solidFill>
                  <a:srgbClr val="800000"/>
                </a:solidFill>
                <a:latin typeface="Verdana" charset="0"/>
              </a:rPr>
              <a:t>MongoDB</a:t>
            </a:r>
            <a:r>
              <a:rPr lang="en-AU" i="1" dirty="0">
                <a:solidFill>
                  <a:srgbClr val="800000"/>
                </a:solidFill>
                <a:latin typeface="Verdana" charset="0"/>
              </a:rPr>
              <a:t> – map to a JSON document</a:t>
            </a:r>
          </a:p>
        </p:txBody>
      </p:sp>
    </p:spTree>
    <p:extLst>
      <p:ext uri="{BB962C8B-B14F-4D97-AF65-F5344CB8AC3E}">
        <p14:creationId xmlns:p14="http://schemas.microsoft.com/office/powerpoint/2010/main" val="284381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Extend Predefined Interfaces</a:t>
            </a:r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00634" y="915102"/>
            <a:ext cx="8312909" cy="3368519"/>
          </a:xfrm>
          <a:prstGeom prst="roundRect">
            <a:avLst>
              <a:gd name="adj" fmla="val 46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6000" rIns="90000" bIns="126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&lt;T, ID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Serializable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&gt;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Repository&lt;T, ID&gt;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&lt;S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T&gt; save(S entity);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&lt;S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T&gt;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&lt;S&gt; save(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&lt;S&gt; entities);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findOne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(ID id);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&lt;T&gt;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findAll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delete(ID id);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delete(T entity);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deleteAll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2342693" y="4083606"/>
            <a:ext cx="6373390" cy="426244"/>
          </a:xfrm>
          <a:prstGeom prst="roundRect">
            <a:avLst>
              <a:gd name="adj" fmla="val 19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6000" rIns="90000" bIns="126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Repository&lt;Customer, Long&gt; {  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751468" y="2745305"/>
            <a:ext cx="3068637" cy="891435"/>
          </a:xfrm>
          <a:prstGeom prst="roundRect">
            <a:avLst>
              <a:gd name="adj" fmla="val 218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Marker interface – add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any methods from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CrudRepository or finders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71893" y="3258078"/>
            <a:ext cx="922880" cy="915100"/>
          </a:xfrm>
          <a:prstGeom prst="straightConnector1">
            <a:avLst/>
          </a:prstGeom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41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Add Finders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Auto-generated finders obey naming convention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findBy</a:t>
            </a:r>
            <a:r>
              <a:rPr lang="en-US" i="1" dirty="0">
                <a:solidFill>
                  <a:srgbClr val="800000"/>
                </a:solidFill>
              </a:rPr>
              <a:t>&lt;</a:t>
            </a:r>
            <a:r>
              <a:rPr lang="en-US" i="1" dirty="0" err="1">
                <a:solidFill>
                  <a:srgbClr val="800000"/>
                </a:solidFill>
              </a:rPr>
              <a:t>DataMember</a:t>
            </a:r>
            <a:r>
              <a:rPr lang="en-US" i="1" dirty="0">
                <a:solidFill>
                  <a:srgbClr val="800000"/>
                </a:solidFill>
              </a:rPr>
              <a:t>&gt;</a:t>
            </a:r>
            <a:r>
              <a:rPr lang="en-US" i="1" dirty="0">
                <a:solidFill>
                  <a:srgbClr val="0000FF"/>
                </a:solidFill>
              </a:rPr>
              <a:t>&lt;Op</a:t>
            </a:r>
            <a:r>
              <a:rPr lang="en-US" i="1" dirty="0" smtClean="0">
                <a:solidFill>
                  <a:srgbClr val="0000FF"/>
                </a:solidFill>
              </a:rPr>
              <a:t>&gt; </a:t>
            </a:r>
            <a:r>
              <a:rPr lang="en-US" dirty="0" smtClean="0">
                <a:solidFill>
                  <a:schemeClr val="bg2"/>
                </a:solidFill>
              </a:rPr>
              <a:t>: </a:t>
            </a:r>
            <a:r>
              <a:rPr lang="en-US" dirty="0" smtClean="0">
                <a:solidFill>
                  <a:srgbClr val="0000FF"/>
                </a:solidFill>
              </a:rPr>
              <a:t>&lt;</a:t>
            </a:r>
            <a:r>
              <a:rPr lang="en-US" dirty="0">
                <a:solidFill>
                  <a:srgbClr val="0000FF"/>
                </a:solidFill>
              </a:rPr>
              <a:t>Op&gt;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 err="1" smtClean="0"/>
              <a:t>Gt</a:t>
            </a:r>
            <a:r>
              <a:rPr lang="en-US" dirty="0"/>
              <a:t>, Lt, Ne, Between, Like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742" y="2003753"/>
            <a:ext cx="8447900" cy="2540194"/>
          </a:xfrm>
          <a:prstGeom prst="roundRect">
            <a:avLst>
              <a:gd name="adj" fmla="val 79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CustomerRepository</a:t>
            </a: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CrudRepository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&lt;Customer, </a:t>
            </a:r>
            <a:r>
              <a:rPr lang="en-AU" sz="1400" i="1" dirty="0">
                <a:solidFill>
                  <a:srgbClr val="000000"/>
                </a:solidFill>
                <a:latin typeface="Monaco"/>
                <a:cs typeface="Monaco"/>
              </a:rPr>
              <a:t>Long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&gt;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    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(String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someEmail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);     </a:t>
            </a:r>
            <a:r>
              <a:rPr lang="en-AU" sz="1400" dirty="0">
                <a:solidFill>
                  <a:srgbClr val="355E00"/>
                </a:solidFill>
                <a:latin typeface="Monaco"/>
                <a:cs typeface="Monaco"/>
              </a:rPr>
              <a:t>// No &lt;Op&gt; for Equals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findByFirstOrderDateGt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(Date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someDate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);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findByFirstOrderDateBetween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(Date d1, Date d2);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@Query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AU" sz="1400" dirty="0">
                <a:solidFill>
                  <a:srgbClr val="0000FF"/>
                </a:solidFill>
                <a:latin typeface="Monaco"/>
                <a:cs typeface="Monaco"/>
              </a:rPr>
              <a:t>“SELECT c FROM Customer c WHERE </a:t>
            </a:r>
            <a:r>
              <a:rPr lang="en-AU" sz="1400" dirty="0" err="1">
                <a:solidFill>
                  <a:srgbClr val="0000FF"/>
                </a:solidFill>
                <a:latin typeface="Monaco"/>
                <a:cs typeface="Monaco"/>
              </a:rPr>
              <a:t>c.email</a:t>
            </a:r>
            <a:r>
              <a:rPr lang="en-AU" sz="1400" dirty="0">
                <a:solidFill>
                  <a:srgbClr val="0000FF"/>
                </a:solidFill>
                <a:latin typeface="Monaco"/>
                <a:cs typeface="Monaco"/>
              </a:rPr>
              <a:t> NOT LIKE '%@%'”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List&lt;Customer&gt;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findInvalidEmails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915969" y="2138796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ID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4929913" y="2298340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873504" y="4332685"/>
            <a:ext cx="3998581" cy="566262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>
                <a:solidFill>
                  <a:srgbClr val="800000"/>
                </a:solidFill>
              </a:rPr>
              <a:t>Custom query uses query-</a:t>
            </a:r>
            <a:r>
              <a:rPr lang="en-AU" dirty="0" smtClean="0">
                <a:solidFill>
                  <a:srgbClr val="800000"/>
                </a:solidFill>
              </a:rPr>
              <a:t>language</a:t>
            </a:r>
            <a:endParaRPr lang="en-AU" dirty="0">
              <a:solidFill>
                <a:srgbClr val="8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>
                <a:solidFill>
                  <a:srgbClr val="800000"/>
                </a:solidFill>
              </a:rPr>
              <a:t>o</a:t>
            </a:r>
            <a:r>
              <a:rPr lang="en-AU" dirty="0" smtClean="0">
                <a:solidFill>
                  <a:srgbClr val="800000"/>
                </a:solidFill>
              </a:rPr>
              <a:t>f underlying </a:t>
            </a:r>
            <a:r>
              <a:rPr lang="en-AU" dirty="0">
                <a:solidFill>
                  <a:srgbClr val="800000"/>
                </a:solidFill>
              </a:rPr>
              <a:t>product (here JPQL)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 flipV="1">
            <a:off x="5340079" y="3983845"/>
            <a:ext cx="638917" cy="347108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19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Instant Repositories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Get Spring to scan for interfaces</a:t>
            </a:r>
          </a:p>
          <a:p>
            <a:pPr lvl="1"/>
            <a:r>
              <a:rPr lang="en-US" dirty="0" smtClean="0"/>
              <a:t>Implemented on-the-fly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Now just inject a dependency of type </a:t>
            </a:r>
            <a:r>
              <a:rPr lang="en-AU" sz="2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CustomerRepository</a:t>
            </a:r>
            <a:endParaRPr lang="en-AU" sz="2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81159" y="1853870"/>
            <a:ext cx="8083550" cy="1380540"/>
          </a:xfrm>
          <a:prstGeom prst="roundRect">
            <a:avLst>
              <a:gd name="adj" fmla="val 111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jpa:repositories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/&gt;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mongo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gfe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81161" y="4002137"/>
            <a:ext cx="8077167" cy="399815"/>
          </a:xfrm>
          <a:prstGeom prst="roundRect">
            <a:avLst>
              <a:gd name="adj" fmla="val 111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lvl="1"/>
            <a:r>
              <a:rPr lang="en-AU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@</a:t>
            </a:r>
            <a:r>
              <a:rPr lang="en-AU" sz="16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Autowired</a:t>
            </a:r>
            <a:r>
              <a:rPr lang="en-AU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/>
                <a:cs typeface="Monaco"/>
              </a:rPr>
              <a:t>CustomerRespository</a:t>
            </a:r>
            <a:r>
              <a:rPr lang="en-AU" sz="16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3366FF"/>
                </a:solidFill>
                <a:latin typeface="Monaco"/>
                <a:cs typeface="Monaco"/>
              </a:rPr>
              <a:t>custRepo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  <a:endParaRPr lang="en-US" sz="1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3302517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HTTP As The Engine of Application State</a:t>
            </a:r>
          </a:p>
          <a:p>
            <a:pPr lvl="1"/>
            <a:r>
              <a:rPr lang="en-US" dirty="0" smtClean="0"/>
              <a:t>Possibly the world’s </a:t>
            </a:r>
            <a:r>
              <a:rPr lang="en-US" i="1" dirty="0" smtClean="0"/>
              <a:t>worst</a:t>
            </a:r>
            <a:r>
              <a:rPr lang="en-US" dirty="0" smtClean="0"/>
              <a:t> acronym</a:t>
            </a:r>
          </a:p>
          <a:p>
            <a:pPr lvl="1"/>
            <a:r>
              <a:rPr lang="en-US" dirty="0" err="1" smtClean="0"/>
              <a:t>RESTful</a:t>
            </a:r>
            <a:r>
              <a:rPr lang="en-US" dirty="0" smtClean="0"/>
              <a:t> responses should contain links</a:t>
            </a:r>
          </a:p>
          <a:p>
            <a:pPr lvl="2"/>
            <a:r>
              <a:rPr lang="en-US" dirty="0" smtClean="0"/>
              <a:t>Like HTML web-pages do</a:t>
            </a:r>
          </a:p>
          <a:p>
            <a:pPr lvl="2"/>
            <a:r>
              <a:rPr lang="en-US" dirty="0" smtClean="0"/>
              <a:t>Avoids the need for WSDL (SOAP)</a:t>
            </a:r>
          </a:p>
          <a:p>
            <a:pPr lvl="1"/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uses HAL (</a:t>
            </a:r>
            <a:r>
              <a:rPr lang="en-US" dirty="0"/>
              <a:t>Hypertext Application </a:t>
            </a:r>
            <a:r>
              <a:rPr lang="en-US" dirty="0" smtClean="0"/>
              <a:t>Language) to generate links in XML or JSON</a:t>
            </a:r>
          </a:p>
          <a:p>
            <a:pPr lvl="2"/>
            <a:r>
              <a:rPr lang="en-US" dirty="0" smtClean="0"/>
              <a:t>HAL is not yet a standard, just one possible option</a:t>
            </a:r>
            <a:endParaRPr lang="en-US" dirty="0"/>
          </a:p>
        </p:txBody>
      </p:sp>
      <p:pic>
        <p:nvPicPr>
          <p:cNvPr id="4" name="Picture 3" descr="spring-hateo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1"/>
            <a:ext cx="2018030" cy="177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824" y="3969529"/>
            <a:ext cx="658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See guide for example: 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3"/>
              </a:rPr>
              <a:t>://spring.io/guides/gs/rest-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hateoas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96334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– JSON Example</a:t>
            </a:r>
            <a:endParaRPr lang="en-US" dirty="0"/>
          </a:p>
        </p:txBody>
      </p:sp>
      <p:pic>
        <p:nvPicPr>
          <p:cNvPr id="7" name="Picture 6" descr="Screen Shot 2013-09-28 at 11.5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35" y="867783"/>
            <a:ext cx="7518400" cy="3556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Rectangle 4"/>
          <p:cNvSpPr/>
          <p:nvPr/>
        </p:nvSpPr>
        <p:spPr bwMode="auto">
          <a:xfrm>
            <a:off x="392123" y="858078"/>
            <a:ext cx="7531573" cy="3552028"/>
          </a:xfrm>
          <a:prstGeom prst="rect">
            <a:avLst/>
          </a:prstGeom>
          <a:solidFill>
            <a:srgbClr val="F0F4D3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5092" y="3576057"/>
            <a:ext cx="5020543" cy="646331"/>
          </a:xfrm>
          <a:prstGeom prst="rect">
            <a:avLst/>
          </a:prstGeom>
          <a:solidFill>
            <a:srgbClr val="FFFFFF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800000"/>
                </a:solidFill>
              </a:rPr>
              <a:t>Spring </a:t>
            </a:r>
            <a:r>
              <a:rPr lang="en-US" i="1" dirty="0" err="1" smtClean="0">
                <a:solidFill>
                  <a:srgbClr val="800000"/>
                </a:solidFill>
              </a:rPr>
              <a:t>Hateaos</a:t>
            </a:r>
            <a:r>
              <a:rPr lang="en-US" dirty="0" smtClean="0">
                <a:solidFill>
                  <a:srgbClr val="800000"/>
                </a:solidFill>
              </a:rPr>
              <a:t> provides an API for generating these links in MVC Controller responses</a:t>
            </a:r>
          </a:p>
        </p:txBody>
      </p:sp>
    </p:spTree>
    <p:extLst>
      <p:ext uri="{BB962C8B-B14F-4D97-AF65-F5344CB8AC3E}">
        <p14:creationId xmlns:p14="http://schemas.microsoft.com/office/powerpoint/2010/main" val="39462510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8891" y="838593"/>
            <a:ext cx="7334737" cy="3566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– JSON Example</a:t>
            </a:r>
            <a:endParaRPr lang="en-US" dirty="0"/>
          </a:p>
        </p:txBody>
      </p:sp>
      <p:pic>
        <p:nvPicPr>
          <p:cNvPr id="2" name="Picture 1" descr="Screen Shot 2013-09-28 at 11.59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3" y="839155"/>
            <a:ext cx="5948985" cy="3541063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 bwMode="auto">
          <a:xfrm>
            <a:off x="399914" y="842494"/>
            <a:ext cx="7329001" cy="3552028"/>
          </a:xfrm>
          <a:prstGeom prst="rect">
            <a:avLst/>
          </a:prstGeom>
          <a:solidFill>
            <a:srgbClr val="F0F4D3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92293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Build on the foundations</a:t>
            </a:r>
            <a:endParaRPr lang="en-US" dirty="0"/>
          </a:p>
        </p:txBody>
      </p:sp>
      <p:pic>
        <p:nvPicPr>
          <p:cNvPr id="4" name="Picture 3" descr="spring-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" y="1595565"/>
            <a:ext cx="2984500" cy="2413000"/>
          </a:xfrm>
          <a:prstGeom prst="rect">
            <a:avLst/>
          </a:prstGeom>
        </p:spPr>
      </p:pic>
      <p:pic>
        <p:nvPicPr>
          <p:cNvPr id="5" name="Picture 4" descr="spring-x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75" y="1502242"/>
            <a:ext cx="2692400" cy="2501900"/>
          </a:xfrm>
          <a:prstGeom prst="rect">
            <a:avLst/>
          </a:prstGeom>
        </p:spPr>
      </p:pic>
      <p:pic>
        <p:nvPicPr>
          <p:cNvPr id="6" name="Picture 5" descr="spring-io-gre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68020" y="2916492"/>
            <a:ext cx="2017932" cy="433942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 smtClean="0">
                <a:solidFill>
                  <a:srgbClr val="800000"/>
                </a:solidFill>
              </a:rPr>
              <a:t>Later: Part 2</a:t>
            </a:r>
            <a:endParaRPr lang="en-AU" sz="2400" dirty="0">
              <a:solidFill>
                <a:srgbClr val="800000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5370675" y="2530253"/>
            <a:ext cx="1507315" cy="314662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4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Write a deployable Spring application in just a few lines</a:t>
            </a:r>
          </a:p>
          <a:p>
            <a:pPr lvl="1"/>
            <a:r>
              <a:rPr lang="en-US" dirty="0" smtClean="0"/>
              <a:t>Many defaults out of the box</a:t>
            </a:r>
          </a:p>
          <a:p>
            <a:pPr lvl="1"/>
            <a:r>
              <a:rPr lang="en-US" dirty="0" smtClean="0"/>
              <a:t>Override any/all as needed</a:t>
            </a:r>
          </a:p>
          <a:p>
            <a:pPr lvl="1"/>
            <a:r>
              <a:rPr lang="en-US" dirty="0" smtClean="0"/>
              <a:t>Still need to setup your build environment (ant, maven, </a:t>
            </a:r>
            <a:r>
              <a:rPr lang="en-US" dirty="0" err="1" smtClean="0"/>
              <a:t>gradle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run as a Java application</a:t>
            </a:r>
          </a:p>
          <a:p>
            <a:pPr lvl="2"/>
            <a:r>
              <a:rPr lang="en-US" dirty="0" smtClean="0"/>
              <a:t>Deploys to embedded container (Tomcat by default)</a:t>
            </a:r>
          </a:p>
          <a:p>
            <a:pPr lvl="1"/>
            <a:r>
              <a:rPr lang="en-US" dirty="0" smtClean="0"/>
              <a:t>Or deploy as a war in usual way</a:t>
            </a:r>
          </a:p>
          <a:p>
            <a:pPr lvl="1"/>
            <a:r>
              <a:rPr lang="en-US" dirty="0" smtClean="0"/>
              <a:t>Java Configuration or XML supported plus</a:t>
            </a:r>
            <a:br>
              <a:rPr lang="en-US" dirty="0" smtClean="0"/>
            </a:br>
            <a:r>
              <a:rPr lang="en-US" dirty="0" err="1" smtClean="0"/>
              <a:t>autowiring</a:t>
            </a:r>
            <a:r>
              <a:rPr lang="en-US" dirty="0" smtClean="0"/>
              <a:t> and component-scanning</a:t>
            </a:r>
          </a:p>
        </p:txBody>
      </p:sp>
      <p:pic>
        <p:nvPicPr>
          <p:cNvPr id="4" name="Picture 3" descr="spring-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16" y="2575821"/>
            <a:ext cx="2387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07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is Pivotal?</a:t>
            </a:r>
          </a:p>
          <a:p>
            <a:r>
              <a:rPr lang="en-US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 smtClean="0"/>
              <a:t>Spring’s sub-projects</a:t>
            </a:r>
          </a:p>
          <a:p>
            <a:pPr lvl="1"/>
            <a:r>
              <a:rPr lang="en-US" dirty="0" smtClean="0"/>
              <a:t>Spring Data</a:t>
            </a:r>
          </a:p>
          <a:p>
            <a:pPr lvl="1"/>
            <a:r>
              <a:rPr lang="en-US" dirty="0" smtClean="0"/>
              <a:t>Spring Boot</a:t>
            </a:r>
            <a:endParaRPr lang="en-US" dirty="0"/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366716" y="325339"/>
            <a:ext cx="8410575" cy="46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AU" sz="3200" dirty="0">
                <a:solidFill>
                  <a:srgbClr val="008881"/>
                </a:solidFill>
                <a:cs typeface="Arial" charset="0"/>
              </a:rPr>
              <a:t>Simplest </a:t>
            </a:r>
            <a:r>
              <a:rPr lang="en-AU" sz="3200" dirty="0" smtClean="0">
                <a:solidFill>
                  <a:srgbClr val="008881"/>
                </a:solidFill>
                <a:cs typeface="Arial" charset="0"/>
              </a:rPr>
              <a:t>Program (Standalone)</a:t>
            </a:r>
            <a:endParaRPr lang="en-AU" sz="3200" dirty="0">
              <a:solidFill>
                <a:srgbClr val="008881"/>
              </a:solidFill>
              <a:cs typeface="Arial" charset="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66716" y="1074406"/>
            <a:ext cx="8410575" cy="338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286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1200"/>
              </a:spcBef>
              <a:buClr>
                <a:srgbClr val="33928A"/>
              </a:buClr>
              <a:buFont typeface="Wingdings" charset="0"/>
              <a:buChar char=""/>
            </a:pPr>
            <a:r>
              <a:rPr lang="en-AU">
                <a:cs typeface="Arial" charset="0"/>
              </a:rPr>
              <a:t>Just one class – an MVC Controller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40882" y="1495103"/>
            <a:ext cx="7781186" cy="3072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@Controller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EnableAutoConfiguration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SampleController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endParaRPr lang="en-AU" sz="1400" dirty="0"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RequestMapping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smtClean="0">
                <a:solidFill>
                  <a:srgbClr val="2A00FF"/>
                </a:solidFill>
                <a:latin typeface="Monaco" charset="0"/>
                <a:cs typeface="Monaco" charset="0"/>
              </a:rPr>
              <a:t>”/"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ResponseBody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String home() {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  return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"&lt;body&gt;&lt;h1&gt;Hello World!&lt;/h1&gt;&lt;p&gt;Instant web-app&lt;/p&gt;&lt;/body&gt;"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endParaRPr lang="en-AU" sz="1400" dirty="0">
              <a:latin typeface="Monaco" charset="0"/>
              <a:cs typeface="Monaco" charset="0"/>
            </a:endParaRP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static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main(String[]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args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   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throws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Exception {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SpringApplication.</a:t>
            </a:r>
            <a:r>
              <a:rPr lang="en-AU" sz="1400" i="1" dirty="0" err="1">
                <a:solidFill>
                  <a:srgbClr val="000000"/>
                </a:solidFill>
                <a:latin typeface="Monaco" charset="0"/>
                <a:cs typeface="Monaco" charset="0"/>
              </a:rPr>
              <a:t>run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SampleController.</a:t>
            </a:r>
            <a:r>
              <a:rPr lang="en-AU" sz="14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args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45060" name="AutoShape 4"/>
          <p:cNvSpPr>
            <a:spLocks noChangeArrowheads="1"/>
          </p:cNvSpPr>
          <p:nvPr/>
        </p:nvSpPr>
        <p:spPr bwMode="auto">
          <a:xfrm>
            <a:off x="5915549" y="1278380"/>
            <a:ext cx="2943225" cy="645913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This annotation tells Spring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Boot to use all its defaults</a:t>
            </a: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 flipH="1">
            <a:off x="3286124" y="1644618"/>
            <a:ext cx="2656559" cy="286776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1084266" y="4361104"/>
            <a:ext cx="7316787" cy="347556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>
                <a:solidFill>
                  <a:srgbClr val="800000"/>
                </a:solidFill>
              </a:rPr>
              <a:t>Run as Java application and got to </a:t>
            </a:r>
            <a:r>
              <a:rPr lang="en-AU" sz="1800" u="sng" dirty="0">
                <a:solidFill>
                  <a:srgbClr val="800000"/>
                </a:solidFill>
                <a:hlinkClick r:id="rId3"/>
              </a:rPr>
              <a:t>http://localhost:8080</a:t>
            </a:r>
            <a:r>
              <a:rPr lang="en-AU" sz="1800" u="sng" dirty="0" smtClean="0">
                <a:solidFill>
                  <a:srgbClr val="800000"/>
                </a:solidFill>
                <a:hlinkClick r:id="rId3"/>
              </a:rPr>
              <a:t>/</a:t>
            </a:r>
            <a:r>
              <a:rPr lang="en-AU" sz="1800" u="sng" dirty="0" smtClean="0">
                <a:solidFill>
                  <a:srgbClr val="800000"/>
                </a:solidFill>
              </a:rPr>
              <a:t> </a:t>
            </a:r>
            <a:endParaRPr lang="en-AU" sz="1800" u="sng" dirty="0">
              <a:solidFill>
                <a:srgbClr val="800000"/>
              </a:solidFill>
            </a:endParaRPr>
          </a:p>
        </p:txBody>
      </p:sp>
      <p:sp>
        <p:nvSpPr>
          <p:cNvPr id="45063" name="AutoShape 7"/>
          <p:cNvSpPr>
            <a:spLocks noChangeArrowheads="1"/>
          </p:cNvSpPr>
          <p:nvPr/>
        </p:nvSpPr>
        <p:spPr bwMode="auto">
          <a:xfrm>
            <a:off x="6437187" y="2437929"/>
            <a:ext cx="2157413" cy="357078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Initial class to run</a:t>
            </a:r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 flipH="1">
            <a:off x="4850790" y="2670468"/>
            <a:ext cx="1580333" cy="1274566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96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Extend: Run as a WAR, Pull-in extra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AU" dirty="0" err="1" smtClean="0">
                <a:solidFill>
                  <a:srgbClr val="000000"/>
                </a:solidFill>
                <a:latin typeface="Courier New"/>
                <a:cs typeface="Courier New"/>
              </a:rPr>
              <a:t>SpringBootServletInitializer</a:t>
            </a:r>
            <a:endParaRPr lang="en-AU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AU" dirty="0" smtClean="0">
                <a:solidFill>
                  <a:srgbClr val="000000"/>
                </a:solidFill>
                <a:latin typeface="+mn-lt"/>
                <a:cs typeface="Monaco" charset="0"/>
              </a:rPr>
              <a:t>Use component scanning</a:t>
            </a:r>
            <a:r>
              <a:rPr lang="en-US" dirty="0" smtClean="0">
                <a:latin typeface="+mn-lt"/>
              </a:rPr>
              <a:t> or XML configuration to define Controllers, Services </a:t>
            </a:r>
            <a:r>
              <a:rPr lang="en-US" dirty="0" err="1" smtClean="0">
                <a:latin typeface="+mn-lt"/>
              </a:rPr>
              <a:t>etc</a:t>
            </a:r>
            <a:endParaRPr lang="en-US" dirty="0">
              <a:latin typeface="+mn-lt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5032" y="2206395"/>
            <a:ext cx="7284508" cy="2263382"/>
          </a:xfrm>
          <a:prstGeom prst="rect">
            <a:avLst/>
          </a:prstGeom>
          <a:solidFill>
            <a:srgbClr val="F0F4D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EnableAutoConfiguration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ComponentScan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({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org.project.myapp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})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ImportResource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(value =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classpath:config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/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security.xml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Main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SpringBootServletInitializer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endParaRPr lang="en-AU" sz="1400" dirty="0">
              <a:solidFill>
                <a:srgbClr val="3F5FBF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@Override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protected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Class&lt;?&gt;[]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getConfigClasses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() {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  return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Class&lt;?&gt;[] {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Main.</a:t>
            </a:r>
            <a:r>
              <a:rPr lang="en-AU" sz="14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};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780848" y="4170957"/>
            <a:ext cx="2908006" cy="357078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>
                <a:solidFill>
                  <a:srgbClr val="800000"/>
                </a:solidFill>
              </a:rPr>
              <a:t>Initial class to </a:t>
            </a:r>
            <a:r>
              <a:rPr lang="en-AU" sz="1800" dirty="0" smtClean="0">
                <a:solidFill>
                  <a:srgbClr val="800000"/>
                </a:solidFill>
              </a:rPr>
              <a:t>run (itself)</a:t>
            </a:r>
            <a:endParaRPr lang="en-AU" sz="1800" dirty="0">
              <a:solidFill>
                <a:srgbClr val="800000"/>
              </a:solidFill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4279901" y="4034052"/>
            <a:ext cx="1507315" cy="314662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656933" y="3223308"/>
            <a:ext cx="2400300" cy="642739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Tells Spring Boot to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run up as a war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 flipV="1">
            <a:off x="4897438" y="3196113"/>
            <a:ext cx="1767802" cy="345961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95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ring-io-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1" y="780990"/>
            <a:ext cx="6616700" cy="372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765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589" y="1312908"/>
            <a:ext cx="5711359" cy="1006429"/>
          </a:xfrm>
        </p:spPr>
        <p:txBody>
          <a:bodyPr/>
          <a:lstStyle/>
          <a:p>
            <a:r>
              <a:rPr lang="en-US" dirty="0" smtClean="0"/>
              <a:t>Part 2: Spring XD / </a:t>
            </a:r>
            <a:r>
              <a:rPr lang="en-US" dirty="0" err="1" smtClean="0"/>
              <a:t>GemFire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90" y="2633385"/>
            <a:ext cx="6048375" cy="1107995"/>
          </a:xfrm>
        </p:spPr>
        <p:txBody>
          <a:bodyPr/>
          <a:lstStyle/>
          <a:p>
            <a:r>
              <a:rPr lang="en-US" dirty="0" smtClean="0"/>
              <a:t>Pas Apicella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Field Engineer, </a:t>
            </a:r>
            <a:r>
              <a:rPr lang="en-US" dirty="0"/>
              <a:t>Pivotal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08582" y="3707737"/>
            <a:ext cx="2830263" cy="370775"/>
          </a:xfrm>
        </p:spPr>
        <p:txBody>
          <a:bodyPr/>
          <a:lstStyle/>
          <a:p>
            <a:r>
              <a:rPr lang="en-US" dirty="0" err="1" smtClean="0"/>
              <a:t>papicella@gopivotal.com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37295" y="1964187"/>
            <a:ext cx="1643063" cy="571500"/>
            <a:chOff x="634999" y="3635375"/>
            <a:chExt cx="1643063" cy="571500"/>
          </a:xfrm>
        </p:grpSpPr>
        <p:sp>
          <p:nvSpPr>
            <p:cNvPr id="7" name="Rounded Rectangle 6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5" descr="gemfire onl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055354" y="3708458"/>
            <a:ext cx="46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: </a:t>
            </a:r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papicella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– these slides and demos</a:t>
            </a:r>
          </a:p>
        </p:txBody>
      </p:sp>
      <p:pic>
        <p:nvPicPr>
          <p:cNvPr id="10" name="Picture 9" descr="spring-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78" y="273820"/>
            <a:ext cx="1885754" cy="647633"/>
          </a:xfrm>
          <a:prstGeom prst="rect">
            <a:avLst/>
          </a:prstGeom>
        </p:spPr>
      </p:pic>
      <p:pic>
        <p:nvPicPr>
          <p:cNvPr id="12" name="Picture 11" descr="pulse-monitoring-gemfirex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1" y="604436"/>
            <a:ext cx="1447800" cy="617220"/>
          </a:xfrm>
          <a:prstGeom prst="rect">
            <a:avLst/>
          </a:prstGeom>
        </p:spPr>
      </p:pic>
      <p:pic>
        <p:nvPicPr>
          <p:cNvPr id="13" name="Picture 12" descr="XD.png"/>
          <p:cNvPicPr>
            <a:picLocks noChangeAspect="1"/>
          </p:cNvPicPr>
          <p:nvPr/>
        </p:nvPicPr>
        <p:blipFill>
          <a:blip r:embed="rId6"/>
          <a:srcRect b="3107"/>
          <a:stretch>
            <a:fillRect/>
          </a:stretch>
        </p:blipFill>
        <p:spPr>
          <a:xfrm>
            <a:off x="5753437" y="1158013"/>
            <a:ext cx="975360" cy="976434"/>
          </a:xfrm>
          <a:prstGeom prst="rect">
            <a:avLst/>
          </a:prstGeom>
          <a:effectLst>
            <a:reflection stA="50000" endPos="46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2535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Pivotal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Pivotal </a:t>
            </a:r>
            <a:r>
              <a:rPr lang="en-US" b="1" dirty="0" smtClean="0"/>
              <a:t>Stack</a:t>
            </a:r>
          </a:p>
          <a:p>
            <a:r>
              <a:rPr lang="en-US" dirty="0" smtClean="0"/>
              <a:t>Spring XD</a:t>
            </a:r>
          </a:p>
          <a:p>
            <a:r>
              <a:rPr lang="en-US" dirty="0" err="1" smtClean="0"/>
              <a:t>GemFire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530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0" y="928688"/>
            <a:ext cx="7111687" cy="3628044"/>
          </a:xfrm>
          <a:prstGeom prst="rect">
            <a:avLst/>
          </a:prstGeom>
        </p:spPr>
      </p:pic>
      <p:pic>
        <p:nvPicPr>
          <p:cNvPr id="5" name="Picture 5" descr="gemfire onl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51" y="2053007"/>
            <a:ext cx="897255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19" y="1019176"/>
            <a:ext cx="975360" cy="807720"/>
          </a:xfrm>
          <a:prstGeom prst="rect">
            <a:avLst/>
          </a:prstGeom>
        </p:spPr>
      </p:pic>
      <p:pic>
        <p:nvPicPr>
          <p:cNvPr id="12" name="Picture 8" descr="http://gordondickens.com/wordpress/wp-content/uploads/2012/01/rabbitmq_logo_strap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32767" y="1692698"/>
            <a:ext cx="671189" cy="142036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1504" y="1937914"/>
            <a:ext cx="465555" cy="4655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6" name="Picture 2" descr="Redi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7228" y="1331430"/>
            <a:ext cx="667145" cy="215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pulse-monitoring-gemfirex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96" y="2594638"/>
            <a:ext cx="1168400" cy="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00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711200"/>
            <a:ext cx="9144000" cy="4432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What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Do We Want From the Next Gen OLTP?</a:t>
            </a:r>
          </a:p>
        </p:txBody>
      </p:sp>
      <p:grpSp>
        <p:nvGrpSpPr>
          <p:cNvPr id="53251" name="Group 3"/>
          <p:cNvGrpSpPr>
            <a:grpSpLocks/>
          </p:cNvGrpSpPr>
          <p:nvPr/>
        </p:nvGrpSpPr>
        <p:grpSpPr bwMode="auto">
          <a:xfrm>
            <a:off x="1905000" y="4383088"/>
            <a:ext cx="2598738" cy="609600"/>
            <a:chOff x="1371600" y="3943350"/>
            <a:chExt cx="2599443" cy="762001"/>
          </a:xfrm>
        </p:grpSpPr>
        <p:sp>
          <p:nvSpPr>
            <p:cNvPr id="5" name="Rounded Rectangle 4"/>
            <p:cNvSpPr/>
            <p:nvPr/>
          </p:nvSpPr>
          <p:spPr>
            <a:xfrm>
              <a:off x="1371600" y="3943350"/>
              <a:ext cx="2599443" cy="762001"/>
            </a:xfrm>
            <a:prstGeom prst="roundRect">
              <a:avLst>
                <a:gd name="adj" fmla="val 3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8881"/>
                  </a:solidFill>
                </a:rPr>
                <a:t>Data Fabric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44685" y="4171553"/>
              <a:ext cx="2291383" cy="390923"/>
            </a:xfrm>
            <a:prstGeom prst="roundRect">
              <a:avLst>
                <a:gd name="adj" fmla="val 3633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/>
                <a:t>Deep, Scalable SQL Analytics ….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57200" y="2706688"/>
            <a:ext cx="4105275" cy="1519237"/>
          </a:xfrm>
          <a:prstGeom prst="roundRect">
            <a:avLst>
              <a:gd name="adj" fmla="val 4963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8881"/>
                </a:solidFill>
              </a:rPr>
              <a:t>Real time Data Fabric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3621088"/>
            <a:ext cx="3725863" cy="273050"/>
          </a:xfrm>
          <a:prstGeom prst="roundRect">
            <a:avLst>
              <a:gd name="adj" fmla="val 7328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HDFS – </a:t>
            </a:r>
            <a:r>
              <a:rPr lang="en-US" sz="1400" dirty="0" err="1"/>
              <a:t>Scaleout</a:t>
            </a:r>
            <a:r>
              <a:rPr lang="en-US" sz="1400" dirty="0"/>
              <a:t> storage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2859088"/>
            <a:ext cx="3725863" cy="317500"/>
          </a:xfrm>
          <a:prstGeom prst="roundRect">
            <a:avLst>
              <a:gd name="adj" fmla="val 8646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In-Memory Big Data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600" y="3240088"/>
            <a:ext cx="3725863" cy="317500"/>
          </a:xfrm>
          <a:prstGeom prst="roundRect">
            <a:avLst>
              <a:gd name="adj" fmla="val 8646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Transactions, Replication, WAN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563" y="1462088"/>
            <a:ext cx="3221037" cy="830262"/>
          </a:xfrm>
          <a:prstGeom prst="roundRect">
            <a:avLst>
              <a:gd name="adj" fmla="val 234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2"/>
                </a:solidFill>
              </a:rPr>
              <a:t>Application Fabric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95350" y="1655763"/>
            <a:ext cx="954088" cy="525462"/>
          </a:xfrm>
          <a:prstGeom prst="roundRect">
            <a:avLst>
              <a:gd name="adj" fmla="val 5558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Languages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&amp;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Frameworks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21013" y="1655763"/>
            <a:ext cx="925512" cy="525462"/>
          </a:xfrm>
          <a:prstGeom prst="roundRect">
            <a:avLst>
              <a:gd name="adj" fmla="val 7021"/>
            </a:avLst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Analytics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70088" y="1655763"/>
            <a:ext cx="960437" cy="525462"/>
          </a:xfrm>
          <a:prstGeom prst="roundRect">
            <a:avLst>
              <a:gd name="adj" fmla="val 6198"/>
            </a:avLst>
          </a:prstGeom>
          <a:solidFill>
            <a:srgbClr val="3392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Services</a:t>
            </a:r>
          </a:p>
        </p:txBody>
      </p:sp>
      <p:grpSp>
        <p:nvGrpSpPr>
          <p:cNvPr id="53261" name="Group 15"/>
          <p:cNvGrpSpPr>
            <a:grpSpLocks/>
          </p:cNvGrpSpPr>
          <p:nvPr/>
        </p:nvGrpSpPr>
        <p:grpSpPr bwMode="auto">
          <a:xfrm>
            <a:off x="536575" y="4230688"/>
            <a:ext cx="944563" cy="738187"/>
            <a:chOff x="6049955" y="2706381"/>
            <a:chExt cx="615777" cy="548712"/>
          </a:xfrm>
        </p:grpSpPr>
        <p:sp>
          <p:nvSpPr>
            <p:cNvPr id="17" name="Rectangle 16"/>
            <p:cNvSpPr/>
            <p:nvPr/>
          </p:nvSpPr>
          <p:spPr>
            <a:xfrm>
              <a:off x="6049955" y="2706381"/>
              <a:ext cx="615777" cy="548712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" name="Group 91"/>
            <p:cNvGrpSpPr/>
            <p:nvPr/>
          </p:nvGrpSpPr>
          <p:grpSpPr>
            <a:xfrm>
              <a:off x="6096001" y="2716510"/>
              <a:ext cx="544868" cy="527616"/>
              <a:chOff x="6271106" y="1200150"/>
              <a:chExt cx="857459" cy="831853"/>
            </a:xfrm>
            <a:solidFill>
              <a:srgbClr val="FFFFFF"/>
            </a:solidFill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 cstate="email">
                <a:extLst/>
              </a:blip>
              <a:srcRect/>
              <a:stretch/>
            </p:blipFill>
            <p:spPr>
              <a:xfrm>
                <a:off x="6286500" y="1200150"/>
                <a:ext cx="842065" cy="49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 cstate="email">
                <a:extLst/>
              </a:blip>
              <a:srcRect/>
              <a:stretch/>
            </p:blipFill>
            <p:spPr>
              <a:xfrm>
                <a:off x="6271106" y="1673579"/>
                <a:ext cx="842065" cy="35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1" name="Straight Arrow Connector 20"/>
          <p:cNvCxnSpPr/>
          <p:nvPr/>
        </p:nvCxnSpPr>
        <p:spPr>
          <a:xfrm>
            <a:off x="1600200" y="2325688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3" name="TextBox 21"/>
          <p:cNvSpPr txBox="1">
            <a:spLocks noChangeArrowheads="1"/>
          </p:cNvSpPr>
          <p:nvPr/>
        </p:nvSpPr>
        <p:spPr bwMode="auto">
          <a:xfrm>
            <a:off x="1676400" y="2401888"/>
            <a:ext cx="15954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SQL, Objects, JSON</a:t>
            </a:r>
          </a:p>
        </p:txBody>
      </p:sp>
      <p:sp>
        <p:nvSpPr>
          <p:cNvPr id="25" name="Round Same Side Corner Rectangle 4"/>
          <p:cNvSpPr/>
          <p:nvPr/>
        </p:nvSpPr>
        <p:spPr>
          <a:xfrm>
            <a:off x="4666224" y="981756"/>
            <a:ext cx="4340453" cy="38646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47650" tIns="123825" rIns="247650" bIns="123825" anchor="ctr"/>
          <a:lstStyle/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OLTP features (Query, DML, Transactions) </a:t>
            </a:r>
            <a:r>
              <a:rPr lang="en-US" b="1" u="sng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PLUS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Very high scale (concurrency)</a:t>
            </a:r>
          </a:p>
          <a:p>
            <a:pPr marL="515938" lvl="2" indent="-2286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Lucida Grande" charset="0"/>
              <a:buChar char="-"/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Low, predictable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memory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reqs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Very high volume</a:t>
            </a:r>
          </a:p>
          <a:p>
            <a:pPr marL="515938" lvl="2" indent="-2286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Lucida Grande" charset="0"/>
              <a:buChar char="-"/>
              <a:defRPr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HDFS (Hadoop)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Global visibility to data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Extreme HA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Integrates with other DBs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Flexible schema (SQL, Objects, JSON)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Run-time elasticity (Cloud ready)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Supports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36011611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718550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Enterprise Real-Time Data Service – Pivotal HD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17600" y="2266950"/>
            <a:ext cx="6818313" cy="2212975"/>
          </a:xfrm>
          <a:prstGeom prst="roundRect">
            <a:avLst>
              <a:gd name="adj" fmla="val 3279"/>
            </a:avLst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/>
          </a:p>
        </p:txBody>
      </p:sp>
      <p:sp>
        <p:nvSpPr>
          <p:cNvPr id="5" name="Rounded Rectangle 4"/>
          <p:cNvSpPr/>
          <p:nvPr/>
        </p:nvSpPr>
        <p:spPr>
          <a:xfrm>
            <a:off x="1379538" y="3551238"/>
            <a:ext cx="5524500" cy="838200"/>
          </a:xfrm>
          <a:prstGeom prst="roundRect">
            <a:avLst>
              <a:gd name="adj" fmla="val 9598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365500" y="2432050"/>
            <a:ext cx="1185863" cy="811213"/>
          </a:xfrm>
          <a:prstGeom prst="roundRect">
            <a:avLst>
              <a:gd name="adj" fmla="val 6234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/>
              <a:t>GemFire</a:t>
            </a:r>
            <a:r>
              <a:rPr lang="en-US" sz="1200" b="1" dirty="0"/>
              <a:t> XD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68925" y="2432050"/>
            <a:ext cx="1377950" cy="811213"/>
          </a:xfrm>
          <a:prstGeom prst="roundRect">
            <a:avLst>
              <a:gd name="adj" fmla="val 414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/>
              <a:t>HAWQ</a:t>
            </a:r>
          </a:p>
        </p:txBody>
      </p:sp>
      <p:pic>
        <p:nvPicPr>
          <p:cNvPr id="5632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3671888"/>
            <a:ext cx="19510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637213" y="3092450"/>
            <a:ext cx="830262" cy="295275"/>
          </a:xfrm>
          <a:prstGeom prst="roundRect">
            <a:avLst>
              <a:gd name="adj" fmla="val 8050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PXF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 rot="5400000">
            <a:off x="3740944" y="3453607"/>
            <a:ext cx="428625" cy="793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4551363" y="2836863"/>
            <a:ext cx="817562" cy="158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0" name="TextBox 13"/>
          <p:cNvSpPr txBox="1">
            <a:spLocks noChangeArrowheads="1"/>
          </p:cNvSpPr>
          <p:nvPr/>
        </p:nvSpPr>
        <p:spPr bwMode="auto">
          <a:xfrm>
            <a:off x="4546600" y="2449513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Model Refresh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216025" y="2500313"/>
            <a:ext cx="1425575" cy="700087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Map-Reduce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55738" y="3057525"/>
            <a:ext cx="946150" cy="336550"/>
          </a:xfrm>
          <a:prstGeom prst="roundRect">
            <a:avLst>
              <a:gd name="adj" fmla="val 9115"/>
            </a:avLst>
          </a:prstGeom>
          <a:solidFill>
            <a:schemeClr val="accent3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I/P &amp; O/P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Formatter</a:t>
            </a:r>
          </a:p>
        </p:txBody>
      </p:sp>
      <p:sp>
        <p:nvSpPr>
          <p:cNvPr id="56333" name="TextBox 16"/>
          <p:cNvSpPr txBox="1">
            <a:spLocks noChangeArrowheads="1"/>
          </p:cNvSpPr>
          <p:nvPr/>
        </p:nvSpPr>
        <p:spPr bwMode="auto">
          <a:xfrm>
            <a:off x="2732088" y="3290888"/>
            <a:ext cx="1314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Native Persistence</a:t>
            </a:r>
          </a:p>
        </p:txBody>
      </p:sp>
      <p:cxnSp>
        <p:nvCxnSpPr>
          <p:cNvPr id="18" name="Curved Connector 78"/>
          <p:cNvCxnSpPr>
            <a:endCxn id="16" idx="2"/>
          </p:cNvCxnSpPr>
          <p:nvPr/>
        </p:nvCxnSpPr>
        <p:spPr>
          <a:xfrm rot="10800000">
            <a:off x="1928813" y="3394075"/>
            <a:ext cx="1047750" cy="539750"/>
          </a:xfrm>
          <a:prstGeom prst="curvedConnector2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75000" y="4170363"/>
            <a:ext cx="144303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Shared Data - </a:t>
            </a:r>
            <a:r>
              <a:rPr lang="en-US" sz="1050" dirty="0" err="1">
                <a:latin typeface="+mn-lt"/>
                <a:ea typeface="+mn-ea"/>
                <a:cs typeface="+mn-cs"/>
              </a:rPr>
              <a:t>HFiles</a:t>
            </a:r>
            <a:endParaRPr lang="en-US" sz="1050" dirty="0"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6" idx="1"/>
            <a:endCxn id="15" idx="3"/>
          </p:cNvCxnSpPr>
          <p:nvPr/>
        </p:nvCxnSpPr>
        <p:spPr>
          <a:xfrm rot="10800000" flipV="1">
            <a:off x="2641600" y="2836863"/>
            <a:ext cx="723900" cy="1428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59600" y="2657475"/>
            <a:ext cx="906463" cy="1676400"/>
          </a:xfrm>
          <a:prstGeom prst="roundRect">
            <a:avLst>
              <a:gd name="adj" fmla="val 451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/>
              <a:t>Command Center</a:t>
            </a:r>
          </a:p>
        </p:txBody>
      </p:sp>
      <p:cxnSp>
        <p:nvCxnSpPr>
          <p:cNvPr id="11" name="Curved Connector 47"/>
          <p:cNvCxnSpPr>
            <a:endCxn id="10" idx="2"/>
          </p:cNvCxnSpPr>
          <p:nvPr/>
        </p:nvCxnSpPr>
        <p:spPr>
          <a:xfrm flipV="1">
            <a:off x="4927600" y="3387725"/>
            <a:ext cx="1123950" cy="546100"/>
          </a:xfrm>
          <a:prstGeom prst="curvedConnector2">
            <a:avLst/>
          </a:prstGeom>
          <a:ln w="285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9" name="TextBox 22"/>
          <p:cNvSpPr txBox="1">
            <a:spLocks noChangeArrowheads="1"/>
          </p:cNvSpPr>
          <p:nvPr/>
        </p:nvSpPr>
        <p:spPr bwMode="auto">
          <a:xfrm>
            <a:off x="4962525" y="3878263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Re-evaluate Model</a:t>
            </a:r>
          </a:p>
        </p:txBody>
      </p:sp>
      <p:sp>
        <p:nvSpPr>
          <p:cNvPr id="56340" name="TextBox 23"/>
          <p:cNvSpPr txBox="1">
            <a:spLocks noChangeArrowheads="1"/>
          </p:cNvSpPr>
          <p:nvPr/>
        </p:nvSpPr>
        <p:spPr bwMode="auto">
          <a:xfrm>
            <a:off x="1982788" y="3867150"/>
            <a:ext cx="869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Re-evaluate Model</a:t>
            </a:r>
          </a:p>
        </p:txBody>
      </p:sp>
      <p:sp>
        <p:nvSpPr>
          <p:cNvPr id="56341" name="TextBox 24"/>
          <p:cNvSpPr txBox="1">
            <a:spLocks noChangeArrowheads="1"/>
          </p:cNvSpPr>
          <p:nvPr/>
        </p:nvSpPr>
        <p:spPr bwMode="auto">
          <a:xfrm>
            <a:off x="2508250" y="2463800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Model Refresh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59225" y="1943100"/>
            <a:ext cx="781050" cy="48895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43" name="Group 26"/>
          <p:cNvGrpSpPr>
            <a:grpSpLocks/>
          </p:cNvGrpSpPr>
          <p:nvPr/>
        </p:nvGrpSpPr>
        <p:grpSpPr bwMode="auto">
          <a:xfrm>
            <a:off x="3925888" y="1330325"/>
            <a:ext cx="1628775" cy="612775"/>
            <a:chOff x="2900439" y="1444392"/>
            <a:chExt cx="1627855" cy="612997"/>
          </a:xfrm>
        </p:grpSpPr>
        <p:sp>
          <p:nvSpPr>
            <p:cNvPr id="28" name="Rounded Rectangle 27"/>
            <p:cNvSpPr/>
            <p:nvPr/>
          </p:nvSpPr>
          <p:spPr>
            <a:xfrm>
              <a:off x="2900439" y="1460273"/>
              <a:ext cx="1627855" cy="597116"/>
            </a:xfrm>
            <a:prstGeom prst="roundRect">
              <a:avLst>
                <a:gd name="adj" fmla="val 8163"/>
              </a:avLst>
            </a:prstGeom>
            <a:ln w="12700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635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22"/>
            <a:stretch>
              <a:fillRect/>
            </a:stretch>
          </p:blipFill>
          <p:spPr bwMode="auto">
            <a:xfrm>
              <a:off x="3840548" y="1668069"/>
              <a:ext cx="621579" cy="31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34"/>
            <a:stretch>
              <a:fillRect/>
            </a:stretch>
          </p:blipFill>
          <p:spPr bwMode="auto">
            <a:xfrm>
              <a:off x="3456122" y="1668069"/>
              <a:ext cx="311979" cy="31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472" y="1668069"/>
              <a:ext cx="447650" cy="27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62" name="TextBox 31"/>
            <p:cNvSpPr txBox="1">
              <a:spLocks noChangeArrowheads="1"/>
            </p:cNvSpPr>
            <p:nvPr/>
          </p:nvSpPr>
          <p:spPr bwMode="auto">
            <a:xfrm>
              <a:off x="3253513" y="1444392"/>
              <a:ext cx="8762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000"/>
                <a:t>Online Apps</a:t>
              </a:r>
            </a:p>
          </p:txBody>
        </p:sp>
      </p:grpSp>
      <p:pic>
        <p:nvPicPr>
          <p:cNvPr id="33" name="Picture 32" descr="app2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34038" y="1381125"/>
            <a:ext cx="835025" cy="53975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6051550" y="1920875"/>
            <a:ext cx="6350" cy="51117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46" name="TextBox 34"/>
          <p:cNvSpPr txBox="1">
            <a:spLocks noChangeArrowheads="1"/>
          </p:cNvSpPr>
          <p:nvPr/>
        </p:nvSpPr>
        <p:spPr bwMode="auto">
          <a:xfrm>
            <a:off x="5589588" y="1131888"/>
            <a:ext cx="9540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Analytic Apps</a:t>
            </a:r>
          </a:p>
        </p:txBody>
      </p:sp>
      <p:pic>
        <p:nvPicPr>
          <p:cNvPr id="56347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452563"/>
            <a:ext cx="652463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8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6405563" y="1798638"/>
            <a:ext cx="242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>
            <a:off x="3051175" y="1949450"/>
            <a:ext cx="908050" cy="48260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50" name="Group 38"/>
          <p:cNvGrpSpPr>
            <a:grpSpLocks/>
          </p:cNvGrpSpPr>
          <p:nvPr/>
        </p:nvGrpSpPr>
        <p:grpSpPr bwMode="auto">
          <a:xfrm>
            <a:off x="2238375" y="1333500"/>
            <a:ext cx="1625600" cy="615950"/>
            <a:chOff x="3505886" y="1445151"/>
            <a:chExt cx="1625802" cy="656350"/>
          </a:xfrm>
        </p:grpSpPr>
        <p:sp>
          <p:nvSpPr>
            <p:cNvPr id="40" name="Rounded Rectangle 39"/>
            <p:cNvSpPr/>
            <p:nvPr/>
          </p:nvSpPr>
          <p:spPr>
            <a:xfrm>
              <a:off x="3505886" y="1473909"/>
              <a:ext cx="1625802" cy="627592"/>
            </a:xfrm>
            <a:prstGeom prst="roundRect">
              <a:avLst>
                <a:gd name="adj" fmla="val 10921"/>
              </a:avLst>
            </a:prstGeom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41" name="Picture 4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599810" y="1678595"/>
              <a:ext cx="468370" cy="307876"/>
            </a:xfrm>
            <a:prstGeom prst="rect">
              <a:avLst/>
            </a:prstGeom>
            <a:noFill/>
            <a:ln>
              <a:noFill/>
            </a:ln>
            <a:effectLst>
              <a:outerShdw blurRad="40005" dist="19939" dir="2700000" algn="tl" rotWithShape="0">
                <a:prstClr val="black">
                  <a:alpha val="28000"/>
                </a:prstClr>
              </a:outerShdw>
            </a:effectLst>
            <a:extLst/>
          </p:spPr>
        </p:pic>
        <p:pic>
          <p:nvPicPr>
            <p:cNvPr id="42" name="Picture 41" descr="substation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9211" y="1683670"/>
              <a:ext cx="454081" cy="311259"/>
            </a:xfrm>
            <a:prstGeom prst="rect">
              <a:avLst/>
            </a:prstGeom>
            <a:ln>
              <a:noFill/>
            </a:ln>
            <a:effectLst>
              <a:outerShdw blurRad="40005" dist="19939" dir="2700000" algn="tl" rotWithShape="0">
                <a:srgbClr val="333333">
                  <a:alpha val="25000"/>
                </a:srgbClr>
              </a:outerShdw>
            </a:effectLst>
          </p:spPr>
        </p:pic>
        <p:sp>
          <p:nvSpPr>
            <p:cNvPr id="56356" name="TextBox 42"/>
            <p:cNvSpPr txBox="1">
              <a:spLocks noChangeArrowheads="1"/>
            </p:cNvSpPr>
            <p:nvPr/>
          </p:nvSpPr>
          <p:spPr bwMode="auto">
            <a:xfrm>
              <a:off x="3643188" y="1445151"/>
              <a:ext cx="1360807" cy="26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000"/>
                <a:t>Sensor Data / Feeds</a:t>
              </a:r>
            </a:p>
          </p:txBody>
        </p:sp>
        <p:pic>
          <p:nvPicPr>
            <p:cNvPr id="44" name="Picture 5" descr="http://www.cio.com/images/content/articles/body/2011/08/bloombergticks2.jpg"/>
            <p:cNvPicPr>
              <a:picLocks noChangeAspect="1" noChangeArrowheads="1"/>
            </p:cNvPicPr>
            <p:nvPr/>
          </p:nvPicPr>
          <p:blipFill rotWithShape="1">
            <a:blip r:embed="rId12"/>
            <a:srcRect l="2193" r="1135" b="3544"/>
            <a:stretch/>
          </p:blipFill>
          <p:spPr bwMode="auto">
            <a:xfrm>
              <a:off x="3558281" y="1678595"/>
              <a:ext cx="498537" cy="311259"/>
            </a:xfrm>
            <a:prstGeom prst="rect">
              <a:avLst/>
            </a:prstGeom>
            <a:noFill/>
            <a:effectLst>
              <a:outerShdw blurRad="40005" dist="19939" dir="2700000">
                <a:srgbClr val="000000">
                  <a:alpha val="28000"/>
                </a:srgbClr>
              </a:outerShdw>
            </a:effectLst>
            <a:extLst/>
          </p:spPr>
        </p:pic>
      </p:grpSp>
      <p:sp>
        <p:nvSpPr>
          <p:cNvPr id="46" name="Rounded Rectangle 45"/>
          <p:cNvSpPr/>
          <p:nvPr/>
        </p:nvSpPr>
        <p:spPr bwMode="auto">
          <a:xfrm>
            <a:off x="7397750" y="1898650"/>
            <a:ext cx="1030288" cy="601663"/>
          </a:xfrm>
          <a:prstGeom prst="roundRect">
            <a:avLst>
              <a:gd name="adj" fmla="val 7500"/>
            </a:avLst>
          </a:prstGeom>
          <a:ln w="12700" cap="flat" cmpd="sng" algn="ctr">
            <a:solidFill>
              <a:srgbClr val="3392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5400000">
              <a:srgbClr val="000000">
                <a:alpha val="3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Pivotal HD</a:t>
            </a:r>
            <a:b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</a:br>
            <a: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Enterprise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003925" y="3843338"/>
            <a:ext cx="735013" cy="273050"/>
          </a:xfrm>
          <a:prstGeom prst="roundRect">
            <a:avLst>
              <a:gd name="adj" fmla="val 3846"/>
            </a:avLst>
          </a:prstGeom>
          <a:solidFill>
            <a:srgbClr val="4D4D4D"/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503315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Pivotal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Pivotal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Stack</a:t>
            </a:r>
          </a:p>
          <a:p>
            <a:r>
              <a:rPr lang="en-US" b="1" dirty="0"/>
              <a:t>Spring </a:t>
            </a:r>
            <a:r>
              <a:rPr lang="en-US" b="1" dirty="0" smtClean="0"/>
              <a:t>XD</a:t>
            </a:r>
            <a:endParaRPr lang="en-US" dirty="0" smtClean="0"/>
          </a:p>
          <a:p>
            <a:r>
              <a:rPr lang="en-US" dirty="0" smtClean="0"/>
              <a:t>Spring </a:t>
            </a:r>
            <a:r>
              <a:rPr lang="en-US" dirty="0"/>
              <a:t>Data </a:t>
            </a:r>
            <a:r>
              <a:rPr lang="en-US" dirty="0" err="1" smtClean="0"/>
              <a:t>GemFire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239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99834"/>
            <a:ext cx="8539165" cy="250031"/>
          </a:xfrm>
        </p:spPr>
        <p:txBody>
          <a:bodyPr/>
          <a:lstStyle/>
          <a:p>
            <a:r>
              <a:rPr lang="en-US" dirty="0" smtClean="0">
                <a:solidFill>
                  <a:srgbClr val="008881"/>
                </a:solidFill>
              </a:rPr>
              <a:t>Spring XD - Tackling Big Data Complexity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639" y="791838"/>
            <a:ext cx="6358693" cy="3804354"/>
          </a:xfrm>
        </p:spPr>
        <p:txBody>
          <a:bodyPr/>
          <a:lstStyle/>
          <a:p>
            <a:r>
              <a:rPr lang="en-US" dirty="0" smtClean="0"/>
              <a:t>Unified agile experience for 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Ingestion</a:t>
            </a:r>
          </a:p>
          <a:p>
            <a:pPr lvl="1"/>
            <a:r>
              <a:rPr lang="en-US" dirty="0" smtClean="0"/>
              <a:t>Real-time </a:t>
            </a:r>
            <a:r>
              <a:rPr lang="en-US" dirty="0"/>
              <a:t>Analytics</a:t>
            </a:r>
          </a:p>
          <a:p>
            <a:pPr lvl="1"/>
            <a:r>
              <a:rPr lang="en-US" dirty="0"/>
              <a:t>Workflow Orchestration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Export</a:t>
            </a:r>
          </a:p>
          <a:p>
            <a:r>
              <a:rPr lang="en-US" dirty="0" smtClean="0"/>
              <a:t>Built on existing assets</a:t>
            </a:r>
          </a:p>
          <a:p>
            <a:pPr lvl="1"/>
            <a:r>
              <a:rPr lang="en-US" dirty="0" smtClean="0"/>
              <a:t>Spring Integration</a:t>
            </a:r>
            <a:endParaRPr lang="en-US" dirty="0"/>
          </a:p>
          <a:p>
            <a:pPr lvl="1"/>
            <a:r>
              <a:rPr lang="en-US" dirty="0" smtClean="0"/>
              <a:t>Spring Batch</a:t>
            </a:r>
          </a:p>
          <a:p>
            <a:pPr lvl="1"/>
            <a:r>
              <a:rPr lang="en-US" dirty="0" smtClean="0"/>
              <a:t>Spring Data (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GemFire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XD = '</a:t>
            </a:r>
            <a:r>
              <a:rPr lang="en-US" dirty="0" err="1" smtClean="0"/>
              <a:t>eXtreme</a:t>
            </a:r>
            <a:r>
              <a:rPr lang="en-US" dirty="0" smtClean="0"/>
              <a:t> Data’</a:t>
            </a:r>
          </a:p>
          <a:p>
            <a:pPr lvl="1"/>
            <a:r>
              <a:rPr lang="en-US" dirty="0" smtClean="0"/>
              <a:t>or 'x' as a variable (big, fast, diverse)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p-jobs-st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13" y="774935"/>
            <a:ext cx="4603056" cy="34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6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What is Pivotal?</a:t>
            </a:r>
          </a:p>
          <a:p>
            <a:r>
              <a:rPr lang="en-US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/>
              <a:t>Spring’s sub-projects</a:t>
            </a:r>
          </a:p>
          <a:p>
            <a:pPr lvl="1"/>
            <a:r>
              <a:rPr lang="en-US" dirty="0"/>
              <a:t>Spring Data</a:t>
            </a:r>
          </a:p>
          <a:p>
            <a:pPr lvl="1"/>
            <a:r>
              <a:rPr lang="en-US" dirty="0"/>
              <a:t>Spring Boot</a:t>
            </a:r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427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XD –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5133" y="1117608"/>
            <a:ext cx="5571067" cy="3411736"/>
          </a:xfrm>
        </p:spPr>
        <p:txBody>
          <a:bodyPr>
            <a:normAutofit/>
          </a:bodyPr>
          <a:lstStyle/>
          <a:p>
            <a:pPr marL="171450" indent="-171450"/>
            <a:r>
              <a:rPr lang="en-US" sz="2200" dirty="0" smtClean="0"/>
              <a:t>Unified </a:t>
            </a:r>
            <a:r>
              <a:rPr lang="en-US" sz="2200" dirty="0"/>
              <a:t>P</a:t>
            </a:r>
            <a:r>
              <a:rPr lang="en-US" sz="2200" dirty="0" smtClean="0"/>
              <a:t>latform</a:t>
            </a:r>
          </a:p>
          <a:p>
            <a:pPr marL="171450" indent="-171450"/>
            <a:r>
              <a:rPr lang="en-US" sz="2200" dirty="0" smtClean="0"/>
              <a:t>Developer Productivity</a:t>
            </a:r>
          </a:p>
          <a:p>
            <a:pPr marL="171450" indent="-171450"/>
            <a:r>
              <a:rPr lang="en-US" sz="2200" dirty="0" smtClean="0"/>
              <a:t>Modular Extensibility</a:t>
            </a:r>
          </a:p>
          <a:p>
            <a:pPr marL="171450" indent="-171450"/>
            <a:r>
              <a:rPr lang="en-US" sz="2200" dirty="0" smtClean="0"/>
              <a:t>Distributed Architecture</a:t>
            </a:r>
          </a:p>
          <a:p>
            <a:pPr marL="171450" indent="-171450"/>
            <a:r>
              <a:rPr lang="en-US" sz="2200" dirty="0" smtClean="0"/>
              <a:t>Portable Runtime </a:t>
            </a:r>
          </a:p>
          <a:p>
            <a:pPr marL="171450" indent="-171450"/>
            <a:r>
              <a:rPr lang="en-US" sz="2200" dirty="0" smtClean="0"/>
              <a:t>Hadoop Distribution Agnostic</a:t>
            </a:r>
          </a:p>
          <a:p>
            <a:pPr marL="171450" indent="-171450"/>
            <a:r>
              <a:rPr lang="en-US" sz="2200" dirty="0"/>
              <a:t>Proven </a:t>
            </a:r>
            <a:r>
              <a:rPr lang="en-US" sz="2200" dirty="0" smtClean="0"/>
              <a:t>Foundation 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pic>
        <p:nvPicPr>
          <p:cNvPr id="4" name="Picture 3" descr="XD.png"/>
          <p:cNvPicPr>
            <a:picLocks noChangeAspect="1"/>
          </p:cNvPicPr>
          <p:nvPr/>
        </p:nvPicPr>
        <p:blipFill>
          <a:blip r:embed="rId3"/>
          <a:srcRect b="3107"/>
          <a:stretch>
            <a:fillRect/>
          </a:stretch>
        </p:blipFill>
        <p:spPr>
          <a:xfrm>
            <a:off x="922866" y="1352804"/>
            <a:ext cx="1987896" cy="1990094"/>
          </a:xfrm>
          <a:prstGeom prst="rect">
            <a:avLst/>
          </a:prstGeom>
          <a:effectLst>
            <a:reflection stA="50000" endPos="46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249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XD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 rot="16200000">
            <a:off x="1796194" y="2334255"/>
            <a:ext cx="685800" cy="1214515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Taps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36340" y="2805838"/>
            <a:ext cx="3438277" cy="56669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Compute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39486" y="3357686"/>
            <a:ext cx="3438277" cy="56669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HDFS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461511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914818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368125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4821432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5274740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flipV="1">
            <a:off x="5503340" y="2376306"/>
            <a:ext cx="723232" cy="1264726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Workflow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 rot="5400000">
            <a:off x="6534400" y="2414266"/>
            <a:ext cx="685800" cy="1143001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</a:rPr>
              <a:t>Export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08327" y="1645717"/>
            <a:ext cx="4644990" cy="304800"/>
          </a:xfrm>
          <a:prstGeom prst="roundRect">
            <a:avLst/>
          </a:prstGeom>
          <a:solidFill>
            <a:srgbClr val="0080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Spring XD Runtime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 rot="10800000">
            <a:off x="5520897" y="117294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10800000">
            <a:off x="3286872" y="117675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 rot="10800000">
            <a:off x="4810874" y="1188517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 rot="10800000">
            <a:off x="4068312" y="117675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 rot="10800000">
            <a:off x="3141140" y="2376166"/>
            <a:ext cx="685800" cy="1264866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Ingest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01780" y="1985013"/>
            <a:ext cx="1551537" cy="320040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Jobs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2566" y="2473534"/>
            <a:ext cx="104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Export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5205" y="864182"/>
            <a:ext cx="64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Files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7956" y="864182"/>
            <a:ext cx="881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Sensors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147" y="864182"/>
            <a:ext cx="8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Mobile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2496" y="864182"/>
            <a:ext cx="8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Social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31359" y="2649808"/>
            <a:ext cx="1010481" cy="1787982"/>
            <a:chOff x="7562019" y="2685511"/>
            <a:chExt cx="1010481" cy="1787982"/>
          </a:xfrm>
        </p:grpSpPr>
        <p:sp>
          <p:nvSpPr>
            <p:cNvPr id="29" name="Can 28"/>
            <p:cNvSpPr/>
            <p:nvPr/>
          </p:nvSpPr>
          <p:spPr>
            <a:xfrm>
              <a:off x="7876759" y="3246745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7876759" y="2685511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40064" y="2870316"/>
              <a:ext cx="854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</a:rPr>
                <a:t>RDBMS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2019" y="3527692"/>
              <a:ext cx="101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</a:rPr>
                <a:t>NoSQL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5" name="Can 34"/>
            <p:cNvSpPr/>
            <p:nvPr/>
          </p:nvSpPr>
          <p:spPr>
            <a:xfrm>
              <a:off x="7876759" y="3884769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62019" y="4165716"/>
              <a:ext cx="101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</a:rPr>
                <a:t>R, SAS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371516" y="1237390"/>
            <a:ext cx="1729245" cy="304800"/>
          </a:xfrm>
          <a:prstGeom prst="roundRect">
            <a:avLst/>
          </a:prstGeom>
          <a:solidFill>
            <a:srgbClr val="0080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Spring XD Shell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08327" y="1985013"/>
            <a:ext cx="1554480" cy="320040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Streams</a:t>
            </a:r>
            <a:endParaRPr lang="en-US" sz="1600" dirty="0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9307" y="2305385"/>
            <a:ext cx="821633" cy="1254859"/>
            <a:chOff x="549967" y="2234268"/>
            <a:chExt cx="821633" cy="1254859"/>
          </a:xfrm>
        </p:grpSpPr>
        <p:sp>
          <p:nvSpPr>
            <p:cNvPr id="40" name="TextBox 39"/>
            <p:cNvSpPr txBox="1"/>
            <p:nvPr/>
          </p:nvSpPr>
          <p:spPr>
            <a:xfrm>
              <a:off x="630140" y="2554166"/>
              <a:ext cx="661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prstClr val="black"/>
                  </a:solidFill>
                </a:rPr>
                <a:t>Redis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9967" y="3181350"/>
              <a:ext cx="821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prstClr val="black"/>
                  </a:solidFill>
                </a:rPr>
                <a:t>Gemfire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42" name="Picture 6" descr="http://manuel.manuelles.nl/images/posts/redi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9" y="2234268"/>
              <a:ext cx="372148" cy="319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4" descr="data-warehous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052" y="2926034"/>
              <a:ext cx="353463" cy="35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6" descr="http://www.simba.com/wp-content/uploads/2013/04/mongo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9" y="3599590"/>
            <a:ext cx="1093221" cy="5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Elbow Connector 40"/>
          <p:cNvCxnSpPr>
            <a:stCxn id="37" idx="2"/>
            <a:endCxn id="14" idx="1"/>
          </p:cNvCxnSpPr>
          <p:nvPr/>
        </p:nvCxnSpPr>
        <p:spPr>
          <a:xfrm rot="16200000" flipH="1">
            <a:off x="1694270" y="1084059"/>
            <a:ext cx="255927" cy="1172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874738" y="2477840"/>
            <a:ext cx="5976469" cy="2122851"/>
            <a:chOff x="1874738" y="2485632"/>
            <a:chExt cx="5976469" cy="2122851"/>
          </a:xfrm>
        </p:grpSpPr>
        <p:sp>
          <p:nvSpPr>
            <p:cNvPr id="3" name="Left Brace 2"/>
            <p:cNvSpPr/>
            <p:nvPr/>
          </p:nvSpPr>
          <p:spPr>
            <a:xfrm>
              <a:off x="7391400" y="2485632"/>
              <a:ext cx="459807" cy="2076634"/>
            </a:xfrm>
            <a:prstGeom prst="leftBrace">
              <a:avLst>
                <a:gd name="adj1" fmla="val 8333"/>
                <a:gd name="adj2" fmla="val 8617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Elbow Connector 53"/>
            <p:cNvCxnSpPr>
              <a:stCxn id="3" idx="1"/>
              <a:endCxn id="4" idx="1"/>
            </p:cNvCxnSpPr>
            <p:nvPr/>
          </p:nvCxnSpPr>
          <p:spPr>
            <a:xfrm rot="10800000">
              <a:off x="1874738" y="3292206"/>
              <a:ext cx="5516663" cy="982863"/>
            </a:xfrm>
            <a:prstGeom prst="bentConnector2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814797" y="4239151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Predictive modeling</a:t>
              </a:r>
              <a:endParaRPr lang="en-US" dirty="0"/>
            </a:p>
          </p:txBody>
        </p:sp>
      </p:grpSp>
      <p:cxnSp>
        <p:nvCxnSpPr>
          <p:cNvPr id="52" name="Straight Arrow Connector 51"/>
          <p:cNvCxnSpPr>
            <a:stCxn id="38" idx="3"/>
            <a:endCxn id="21" idx="1"/>
          </p:cNvCxnSpPr>
          <p:nvPr/>
        </p:nvCxnSpPr>
        <p:spPr>
          <a:xfrm>
            <a:off x="3962807" y="2145033"/>
            <a:ext cx="1538973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82" y="2012058"/>
            <a:ext cx="1133118" cy="29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5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Processing Model</a:t>
            </a:r>
            <a:endParaRPr lang="en-US" dirty="0"/>
          </a:p>
        </p:txBody>
      </p:sp>
      <p:pic>
        <p:nvPicPr>
          <p:cNvPr id="1026" name="Picture 2" descr="http://blog.springsource.org/wp-content/uploads/2013/06/SourceProcessSin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14424"/>
            <a:ext cx="552450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5886" y="2834015"/>
            <a:ext cx="619913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How can we make this easier?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" y="2066925"/>
            <a:ext cx="8627052" cy="205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5354" y="2741682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http | filter | file</a:t>
            </a:r>
          </a:p>
        </p:txBody>
      </p:sp>
      <p:pic>
        <p:nvPicPr>
          <p:cNvPr id="4" name="Picture 2" descr="C:\Users\mpollack\AppData\Local\Microsoft\Windows\Temporary Internet Files\Content.Outlook\O441FU3R\xml-excerp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3100"/>
            <a:ext cx="8641304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_background.png"/>
          <p:cNvPicPr>
            <a:picLocks noChangeAspect="1"/>
          </p:cNvPicPr>
          <p:nvPr/>
        </p:nvPicPr>
        <p:blipFill>
          <a:blip r:embed="rId3"/>
          <a:srcRect b="5653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19400" y="0"/>
            <a:ext cx="6491688" cy="515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Shape 1"/>
          <p:cNvSpPr txBox="1"/>
          <p:nvPr/>
        </p:nvSpPr>
        <p:spPr>
          <a:xfrm>
            <a:off x="345240" y="1553014"/>
            <a:ext cx="8453160" cy="632880"/>
          </a:xfrm>
          <a:prstGeom prst="rect">
            <a:avLst/>
          </a:prstGeom>
        </p:spPr>
        <p:txBody>
          <a:bodyPr anchor="ctr"/>
          <a:lstStyle/>
          <a:p>
            <a:r>
              <a:rPr lang="en-US" b="1" cap="all" spc="300" dirty="0" smtClean="0">
                <a:solidFill>
                  <a:prstClr val="white"/>
                </a:solidFill>
              </a:rPr>
              <a:t>Spring XD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4000" dirty="0" smtClean="0">
                <a:solidFill>
                  <a:prstClr val="white"/>
                </a:solidFill>
              </a:rPr>
              <a:t>Demo</a:t>
            </a:r>
            <a:endParaRPr sz="4000" dirty="0">
              <a:solidFill>
                <a:prstClr val="white"/>
              </a:solidFill>
            </a:endParaRPr>
          </a:p>
        </p:txBody>
      </p:sp>
      <p:pic>
        <p:nvPicPr>
          <p:cNvPr id="7" name="Picture 6" descr="X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868" y="2121011"/>
            <a:ext cx="1262388" cy="1377960"/>
          </a:xfrm>
          <a:prstGeom prst="rect">
            <a:avLst/>
          </a:prstGeom>
          <a:effectLst>
            <a:reflection stA="50000" endPos="4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851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Pivotal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49494"/>
                </a:solidFill>
              </a:rPr>
              <a:t>Pivotal Stack</a:t>
            </a:r>
          </a:p>
          <a:p>
            <a:r>
              <a:rPr lang="en-US" dirty="0" smtClean="0">
                <a:solidFill>
                  <a:srgbClr val="949494"/>
                </a:solidFill>
              </a:rPr>
              <a:t>Spring XD</a:t>
            </a:r>
          </a:p>
          <a:p>
            <a:r>
              <a:rPr lang="en-US" b="1" dirty="0" err="1" smtClean="0"/>
              <a:t>GemFire</a:t>
            </a:r>
            <a:endParaRPr lang="en-US" b="1" dirty="0"/>
          </a:p>
          <a:p>
            <a:endParaRPr lang="en-US" b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374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</a:t>
            </a:r>
            <a:r>
              <a:rPr lang="en-US" dirty="0" err="1" smtClean="0"/>
              <a:t>GemFire</a:t>
            </a:r>
            <a:endParaRPr lang="en-US" dirty="0"/>
          </a:p>
        </p:txBody>
      </p:sp>
      <p:sp>
        <p:nvSpPr>
          <p:cNvPr id="3" name="Rectangle 8"/>
          <p:cNvSpPr>
            <a:spLocks/>
          </p:cNvSpPr>
          <p:nvPr/>
        </p:nvSpPr>
        <p:spPr bwMode="auto">
          <a:xfrm>
            <a:off x="1060654" y="2344404"/>
            <a:ext cx="2082403" cy="6577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 anchorCtr="1"/>
          <a:lstStyle/>
          <a:p>
            <a:pPr algn="l">
              <a:spcAft>
                <a:spcPts val="0"/>
              </a:spcAft>
            </a:pP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Application Data </a:t>
            </a:r>
            <a:br>
              <a:rPr lang="en-US" sz="1800" b="1" dirty="0">
                <a:solidFill>
                  <a:srgbClr val="333333"/>
                </a:solidFill>
                <a:latin typeface="Arial" pitchFamily="34" charset="0"/>
              </a:rPr>
            </a:br>
            <a:r>
              <a:rPr lang="en-US" sz="1800" b="1" i="1" u="sng" dirty="0">
                <a:solidFill>
                  <a:srgbClr val="333333"/>
                </a:solidFill>
                <a:latin typeface="Arial" pitchFamily="34" charset="0"/>
              </a:rPr>
              <a:t>Lives</a:t>
            </a: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 Here</a:t>
            </a:r>
          </a:p>
        </p:txBody>
      </p:sp>
      <p:pic>
        <p:nvPicPr>
          <p:cNvPr id="4" name="Picture 14" descr="ICON_Storage_3up_Q408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227357" y="3683657"/>
            <a:ext cx="92549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0" descr="ICON_FileFolder_yellow_Q30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24406" y="3819410"/>
            <a:ext cx="73371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>
            <a:spLocks/>
          </p:cNvSpPr>
          <p:nvPr/>
        </p:nvSpPr>
        <p:spPr bwMode="auto">
          <a:xfrm>
            <a:off x="2046862" y="4318163"/>
            <a:ext cx="1183696" cy="232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File Systems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3278595" y="4310228"/>
            <a:ext cx="975899" cy="232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Databases</a:t>
            </a:r>
          </a:p>
        </p:txBody>
      </p:sp>
      <p:pic>
        <p:nvPicPr>
          <p:cNvPr id="8" name="Picture 28" descr="ICON_TapeDrive_Q308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223516" y="3613329"/>
            <a:ext cx="98016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>
            <a:spLocks/>
          </p:cNvSpPr>
          <p:nvPr/>
        </p:nvSpPr>
        <p:spPr bwMode="auto">
          <a:xfrm>
            <a:off x="4385929" y="4138836"/>
            <a:ext cx="1106814" cy="4887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 smtClean="0">
                <a:solidFill>
                  <a:srgbClr val="333333"/>
                </a:solidFill>
                <a:latin typeface="Arial" pitchFamily="34" charset="0"/>
              </a:rPr>
              <a:t>Mainframes</a:t>
            </a:r>
          </a:p>
          <a:p>
            <a:pPr algn="l">
              <a:spcAft>
                <a:spcPts val="0"/>
              </a:spcAft>
            </a:pPr>
            <a:r>
              <a:rPr lang="en-US" sz="1400" dirty="0" smtClean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/ other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137482" y="3587400"/>
            <a:ext cx="2030505" cy="49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 anchorCtr="1"/>
          <a:lstStyle/>
          <a:p>
            <a:pPr algn="l">
              <a:spcAft>
                <a:spcPts val="0"/>
              </a:spcAft>
            </a:pP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Application Data </a:t>
            </a:r>
            <a:br>
              <a:rPr lang="en-US" sz="1800" b="1" dirty="0">
                <a:solidFill>
                  <a:srgbClr val="333333"/>
                </a:solidFill>
                <a:latin typeface="Arial" pitchFamily="34" charset="0"/>
              </a:rPr>
            </a:br>
            <a:r>
              <a:rPr lang="en-US" sz="1800" b="1" i="1" u="sng" dirty="0">
                <a:solidFill>
                  <a:srgbClr val="333333"/>
                </a:solidFill>
                <a:latin typeface="Arial" pitchFamily="34" charset="0"/>
              </a:rPr>
              <a:t>Sleeps</a:t>
            </a: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 Here</a:t>
            </a:r>
          </a:p>
        </p:txBody>
      </p:sp>
      <p:pic>
        <p:nvPicPr>
          <p:cNvPr id="11" name="Picture 84" descr="data-warehouse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08614" y="2378153"/>
            <a:ext cx="1028688" cy="648009"/>
          </a:xfrm>
          <a:prstGeom prst="rect">
            <a:avLst/>
          </a:prstGeom>
          <a:noFill/>
        </p:spPr>
      </p:pic>
      <p:cxnSp>
        <p:nvCxnSpPr>
          <p:cNvPr id="12" name="AutoShape 32"/>
          <p:cNvCxnSpPr>
            <a:cxnSpLocks noChangeShapeType="1"/>
          </p:cNvCxnSpPr>
          <p:nvPr/>
        </p:nvCxnSpPr>
        <p:spPr bwMode="auto">
          <a:xfrm flipV="1">
            <a:off x="3613708" y="1912939"/>
            <a:ext cx="0" cy="422932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grpSp>
        <p:nvGrpSpPr>
          <p:cNvPr id="25" name="Group 24"/>
          <p:cNvGrpSpPr/>
          <p:nvPr/>
        </p:nvGrpSpPr>
        <p:grpSpPr>
          <a:xfrm>
            <a:off x="2485619" y="890811"/>
            <a:ext cx="2142801" cy="1022556"/>
            <a:chOff x="2596751" y="668547"/>
            <a:chExt cx="2142801" cy="1022556"/>
          </a:xfrm>
        </p:grpSpPr>
        <p:pic>
          <p:nvPicPr>
            <p:cNvPr id="13" name="Picture 27" descr="ICON_Cloud_Q308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596751" y="668547"/>
              <a:ext cx="2142801" cy="1022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411348" y="816309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5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07096" y="1008490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6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824507" y="1011015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7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413494" y="1191602"/>
              <a:ext cx="632271" cy="390140"/>
            </a:xfrm>
            <a:prstGeom prst="rect">
              <a:avLst/>
            </a:prstGeom>
            <a:noFill/>
          </p:spPr>
        </p:pic>
      </p:grpSp>
      <p:cxnSp>
        <p:nvCxnSpPr>
          <p:cNvPr id="18" name="AutoShape 32"/>
          <p:cNvCxnSpPr>
            <a:cxnSpLocks noChangeShapeType="1"/>
          </p:cNvCxnSpPr>
          <p:nvPr/>
        </p:nvCxnSpPr>
        <p:spPr bwMode="auto">
          <a:xfrm rot="5400000" flipH="1" flipV="1">
            <a:off x="3319412" y="3378150"/>
            <a:ext cx="597555" cy="0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cxnSp>
        <p:nvCxnSpPr>
          <p:cNvPr id="19" name="AutoShape 32"/>
          <p:cNvCxnSpPr>
            <a:cxnSpLocks noChangeShapeType="1"/>
          </p:cNvCxnSpPr>
          <p:nvPr/>
        </p:nvCxnSpPr>
        <p:spPr bwMode="auto">
          <a:xfrm flipV="1">
            <a:off x="1770056" y="2867494"/>
            <a:ext cx="1483210" cy="1387006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cxnSp>
        <p:nvCxnSpPr>
          <p:cNvPr id="20" name="AutoShape 32"/>
          <p:cNvCxnSpPr>
            <a:cxnSpLocks noChangeShapeType="1"/>
          </p:cNvCxnSpPr>
          <p:nvPr/>
        </p:nvCxnSpPr>
        <p:spPr bwMode="auto">
          <a:xfrm flipH="1" flipV="1">
            <a:off x="4021597" y="2941546"/>
            <a:ext cx="510709" cy="630329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sp>
        <p:nvSpPr>
          <p:cNvPr id="21" name="Text Placeholder 8"/>
          <p:cNvSpPr txBox="1">
            <a:spLocks/>
          </p:cNvSpPr>
          <p:nvPr/>
        </p:nvSpPr>
        <p:spPr>
          <a:xfrm>
            <a:off x="5528520" y="784473"/>
            <a:ext cx="3504358" cy="3660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defRPr/>
            </a:pPr>
            <a:r>
              <a:rPr lang="en-US" sz="2000" b="1" u="sng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Primary Use Cases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Web Session Cache, L2 Cache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Shopping Cart state management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App Data Cache, In-memory DB 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High performance OLTP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</a:rPr>
              <a:t>Grid Data </a:t>
            </a:r>
            <a:r>
              <a:rPr lang="en-US" sz="1400" b="1" kern="0" dirty="0" smtClean="0">
                <a:solidFill>
                  <a:srgbClr val="333333"/>
                </a:solidFill>
                <a:latin typeface="Arial" pitchFamily="34" charset="0"/>
              </a:rPr>
              <a:t>Fabric</a:t>
            </a:r>
            <a:endParaRPr lang="en-US" sz="1400" b="1" kern="0" dirty="0">
              <a:solidFill>
                <a:srgbClr val="333333"/>
              </a:solidFill>
              <a:latin typeface="Arial" pitchFamily="34" charset="0"/>
            </a:endParaRP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Shared data grid accessed by many clients executing app logic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… or where 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app logic is executed within the data fabric 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itself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 err="1" smtClean="0">
                <a:solidFill>
                  <a:srgbClr val="333333"/>
                </a:solidFill>
                <a:latin typeface="Arial" pitchFamily="34" charset="0"/>
              </a:rPr>
              <a:t>Synchronise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data </a:t>
            </a:r>
            <a:r>
              <a:rPr lang="en-US" sz="1400" i="1" kern="0" dirty="0">
                <a:solidFill>
                  <a:srgbClr val="333333"/>
                </a:solidFill>
                <a:latin typeface="Arial" pitchFamily="34" charset="0"/>
              </a:rPr>
              <a:t>across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i="1" kern="0" dirty="0" smtClean="0">
                <a:solidFill>
                  <a:srgbClr val="333333"/>
                </a:solidFill>
                <a:latin typeface="Arial" pitchFamily="34" charset="0"/>
              </a:rPr>
              <a:t>remote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 data </a:t>
            </a:r>
            <a:r>
              <a:rPr lang="en-US" sz="1400" kern="0" dirty="0" err="1">
                <a:solidFill>
                  <a:srgbClr val="333333"/>
                </a:solidFill>
                <a:latin typeface="Arial" pitchFamily="34" charset="0"/>
              </a:rPr>
              <a:t>centres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in </a:t>
            </a:r>
            <a:r>
              <a:rPr lang="en-US" sz="1400" i="1" kern="0" dirty="0">
                <a:solidFill>
                  <a:srgbClr val="333333"/>
                </a:solidFill>
                <a:latin typeface="Arial" pitchFamily="34" charset="0"/>
              </a:rPr>
              <a:t>near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real time</a:t>
            </a:r>
          </a:p>
          <a:p>
            <a:pPr marL="514350" lvl="1" indent="-2857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Wingdings" charset="2"/>
              <a:buChar char="§"/>
              <a:defRPr/>
            </a:pPr>
            <a:endParaRPr lang="en-US" sz="1400" kern="0" dirty="0">
              <a:solidFill>
                <a:srgbClr val="333333"/>
              </a:solidFill>
              <a:latin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4" y="4279781"/>
            <a:ext cx="1260863" cy="256707"/>
          </a:xfrm>
          <a:prstGeom prst="rect">
            <a:avLst/>
          </a:prstGeom>
        </p:spPr>
      </p:pic>
      <p:cxnSp>
        <p:nvCxnSpPr>
          <p:cNvPr id="24" name="AutoShape 32"/>
          <p:cNvCxnSpPr>
            <a:cxnSpLocks noChangeShapeType="1"/>
          </p:cNvCxnSpPr>
          <p:nvPr/>
        </p:nvCxnSpPr>
        <p:spPr bwMode="auto">
          <a:xfrm flipV="1">
            <a:off x="2920993" y="2991832"/>
            <a:ext cx="486721" cy="818168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sp>
        <p:nvSpPr>
          <p:cNvPr id="35" name="TextBox 34"/>
          <p:cNvSpPr txBox="1"/>
          <p:nvPr/>
        </p:nvSpPr>
        <p:spPr>
          <a:xfrm>
            <a:off x="161062" y="1079500"/>
            <a:ext cx="18151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Extreme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  <a:p>
            <a:pPr algn="ctr"/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Scalability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&amp; Elasticity</a:t>
            </a:r>
            <a:endParaRPr lang="en-US" sz="2000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6" name="AutoShape 32"/>
          <p:cNvCxnSpPr>
            <a:cxnSpLocks noChangeShapeType="1"/>
          </p:cNvCxnSpPr>
          <p:nvPr/>
        </p:nvCxnSpPr>
        <p:spPr bwMode="auto">
          <a:xfrm>
            <a:off x="4238625" y="2563813"/>
            <a:ext cx="1254125" cy="7937"/>
          </a:xfrm>
          <a:prstGeom prst="straightConnector1">
            <a:avLst/>
          </a:prstGeom>
          <a:noFill/>
          <a:ln w="31750">
            <a:solidFill>
              <a:schemeClr val="accent3">
                <a:lumMod val="75000"/>
              </a:schemeClr>
            </a:solidFill>
            <a:prstDash val="sysDash"/>
            <a:round/>
            <a:headEnd type="none" w="lg" len="med"/>
            <a:tailEnd type="arrow" w="lg" len="med"/>
          </a:ln>
        </p:spPr>
      </p:cxnSp>
    </p:spTree>
    <p:extLst>
      <p:ext uri="{BB962C8B-B14F-4D97-AF65-F5344CB8AC3E}">
        <p14:creationId xmlns:p14="http://schemas.microsoft.com/office/powerpoint/2010/main" val="699016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Basic Concepts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b="1" i="1" dirty="0" smtClean="0">
                <a:solidFill>
                  <a:srgbClr val="000000"/>
                </a:solidFill>
              </a:rPr>
              <a:t>Cache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represents a </a:t>
            </a:r>
            <a:r>
              <a:rPr lang="en-US" i="1" dirty="0">
                <a:solidFill>
                  <a:srgbClr val="000000"/>
                </a:solidFill>
              </a:rPr>
              <a:t>member</a:t>
            </a:r>
            <a:r>
              <a:rPr lang="en-US" dirty="0">
                <a:solidFill>
                  <a:srgbClr val="000000"/>
                </a:solidFill>
              </a:rPr>
              <a:t> of a </a:t>
            </a:r>
            <a:r>
              <a:rPr lang="en-US" dirty="0" err="1">
                <a:solidFill>
                  <a:srgbClr val="000000"/>
                </a:solidFill>
              </a:rPr>
              <a:t>GemFire</a:t>
            </a:r>
            <a:r>
              <a:rPr lang="en-US" dirty="0">
                <a:solidFill>
                  <a:srgbClr val="000000"/>
                </a:solidFill>
              </a:rPr>
              <a:t> Distributed </a:t>
            </a:r>
            <a:r>
              <a:rPr lang="en-US" dirty="0" smtClean="0">
                <a:solidFill>
                  <a:srgbClr val="000000"/>
                </a:solidFill>
              </a:rPr>
              <a:t>System (a node, a JVM)</a:t>
            </a: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dirty="0" smtClean="0">
                <a:solidFill>
                  <a:srgbClr val="000000"/>
                </a:solidFill>
              </a:rPr>
              <a:t>stored in one or more </a:t>
            </a:r>
            <a:r>
              <a:rPr lang="en-US" b="1" i="1" dirty="0" smtClean="0">
                <a:solidFill>
                  <a:srgbClr val="000000"/>
                </a:solidFill>
              </a:rPr>
              <a:t>Regions</a:t>
            </a:r>
            <a:endParaRPr lang="en-US" b="1" dirty="0" smtClean="0">
              <a:solidFill>
                <a:srgbClr val="000000"/>
              </a:solidFill>
            </a:endParaRP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Effectively a </a:t>
            </a:r>
            <a:r>
              <a:rPr lang="en-US" dirty="0">
                <a:solidFill>
                  <a:srgbClr val="000000"/>
                </a:solidFill>
              </a:rPr>
              <a:t>distributed key/value store, implementing </a:t>
            </a:r>
            <a:r>
              <a:rPr lang="en-US" dirty="0" err="1" smtClean="0">
                <a:solidFill>
                  <a:srgbClr val="000000"/>
                </a:solidFill>
              </a:rPr>
              <a:t>java.util.Map</a:t>
            </a:r>
            <a:endParaRPr lang="en-US" dirty="0" smtClean="0">
              <a:solidFill>
                <a:srgbClr val="000000"/>
              </a:solidFill>
            </a:endParaRP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Has own OQL syntax for queries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60244" y="3122685"/>
            <a:ext cx="7634444" cy="1200547"/>
          </a:xfrm>
          <a:custGeom>
            <a:avLst/>
            <a:gdLst>
              <a:gd name="T0" fmla="*/ 6388100 w 6388100"/>
              <a:gd name="T1" fmla="*/ 531019 h 1062038"/>
              <a:gd name="T2" fmla="*/ 3194050 w 6388100"/>
              <a:gd name="T3" fmla="*/ 1062038 h 1062038"/>
              <a:gd name="T4" fmla="*/ 0 w 6388100"/>
              <a:gd name="T5" fmla="*/ 531019 h 1062038"/>
              <a:gd name="T6" fmla="*/ 3194050 w 6388100"/>
              <a:gd name="T7" fmla="*/ 0 h 1062038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6388100"/>
              <a:gd name="T13" fmla="*/ 0 h 1062038"/>
              <a:gd name="T14" fmla="*/ 6388100 w 6388100"/>
              <a:gd name="T15" fmla="*/ 1062038 h 10620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88100" h="1062038">
                <a:moveTo>
                  <a:pt x="0" y="0"/>
                </a:moveTo>
                <a:lnTo>
                  <a:pt x="17745" y="0"/>
                </a:lnTo>
                <a:lnTo>
                  <a:pt x="17745" y="2949"/>
                </a:lnTo>
                <a:lnTo>
                  <a:pt x="0" y="29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 person = </a:t>
            </a:r>
            <a:r>
              <a:rPr lang="en-US" sz="1600" b="1" dirty="0">
                <a:solidFill>
                  <a:srgbClr val="660066"/>
                </a:solidFill>
                <a:latin typeface="Monaco"/>
                <a:cs typeface="Monaco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 Person(1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"Pas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"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Apicella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);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region.put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(1,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person);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 = </a:t>
            </a:r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region.get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(1)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err="1" smtClean="0">
                <a:solidFill>
                  <a:srgbClr val="000000"/>
                </a:solidFill>
                <a:latin typeface="Monaco"/>
                <a:cs typeface="Monaco"/>
              </a:rPr>
              <a:t>region.query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(                                             );</a:t>
            </a:r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260496" y="3877542"/>
            <a:ext cx="4952805" cy="308372"/>
          </a:xfrm>
          <a:custGeom>
            <a:avLst/>
            <a:gdLst>
              <a:gd name="T0" fmla="*/ 6704012 w 6704012"/>
              <a:gd name="T1" fmla="*/ 205582 h 411163"/>
              <a:gd name="T2" fmla="*/ 3352006 w 6704012"/>
              <a:gd name="T3" fmla="*/ 411163 h 411163"/>
              <a:gd name="T4" fmla="*/ 0 w 6704012"/>
              <a:gd name="T5" fmla="*/ 205582 h 411163"/>
              <a:gd name="T6" fmla="*/ 3352006 w 6704012"/>
              <a:gd name="T7" fmla="*/ 0 h 41116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6704012"/>
              <a:gd name="T13" fmla="*/ 0 h 411163"/>
              <a:gd name="T14" fmla="*/ 6704012 w 6704012"/>
              <a:gd name="T15" fmla="*/ 411163 h 4111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04012" h="411163">
                <a:moveTo>
                  <a:pt x="0" y="0"/>
                </a:moveTo>
                <a:lnTo>
                  <a:pt x="18624" y="0"/>
                </a:lnTo>
                <a:lnTo>
                  <a:pt x="18624" y="1145"/>
                </a:lnTo>
                <a:lnTo>
                  <a:pt x="0" y="114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SELECT * FROM /Person WHERE 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lastname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 = '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Apicella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'"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4763" y="3030943"/>
            <a:ext cx="7798735" cy="1287056"/>
          </a:xfrm>
          <a:prstGeom prst="rect">
            <a:avLst/>
          </a:prstGeom>
          <a:solidFill>
            <a:srgbClr val="F0F4D3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8901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614655" y="1963510"/>
            <a:ext cx="7792098" cy="2454388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@Region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endParaRPr lang="en-AU" sz="16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@Data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Contact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implements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Serializable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Id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Long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productId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String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lastname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Set&lt;Phone&gt;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phones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HashSet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&lt;Phone&gt;();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EmailAddress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emailAddress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Map&lt;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String,String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 ...;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1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Gemfire Entity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Mapping simpler than JPA</a:t>
            </a:r>
          </a:p>
          <a:p>
            <a:pPr lvl="1"/>
            <a:r>
              <a:rPr lang="en-US" dirty="0" smtClean="0"/>
              <a:t>Objects stored directly, no table mapping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50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342814" y="2392058"/>
            <a:ext cx="8437919" cy="1410295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ContactRepository</a:t>
            </a:r>
            <a:endParaRPr lang="en-AU" sz="16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&lt;Contact, Long&gt; 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findBySurnameStartsWith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surname);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45636" y="4021831"/>
            <a:ext cx="8464403" cy="404813"/>
          </a:xfrm>
          <a:prstGeom prst="roundRect">
            <a:avLst>
              <a:gd name="adj" fmla="val 111"/>
            </a:avLst>
          </a:prstGeom>
          <a:solidFill>
            <a:srgbClr val="F0F4D3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gfe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Gemfire Repositories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>
                <a:solidFill>
                  <a:srgbClr val="4D4D4D"/>
                </a:solidFill>
              </a:rPr>
              <a:t>repository infrastructure in Spring Data Commons</a:t>
            </a:r>
          </a:p>
          <a:p>
            <a:pPr lvl="1"/>
            <a:r>
              <a:rPr lang="en-US" dirty="0">
                <a:solidFill>
                  <a:srgbClr val="4D4D4D"/>
                </a:solidFill>
              </a:rPr>
              <a:t>Define repository interface and namespace configuration</a:t>
            </a:r>
          </a:p>
          <a:p>
            <a:pPr lvl="1"/>
            <a:r>
              <a:rPr lang="en-US" dirty="0">
                <a:solidFill>
                  <a:srgbClr val="4D4D4D"/>
                </a:solidFill>
              </a:rPr>
              <a:t>Just like JPA example earlier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327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380919" y="2672555"/>
            <a:ext cx="8282945" cy="1838844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@Data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Product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implements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Serializable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Id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Long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productId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String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description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BigDecimal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price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Map&lt;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String,String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...;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3" name="AutoShape 1"/>
          <p:cNvSpPr>
            <a:spLocks noChangeArrowheads="1"/>
          </p:cNvSpPr>
          <p:nvPr/>
        </p:nvSpPr>
        <p:spPr bwMode="auto">
          <a:xfrm>
            <a:off x="369703" y="927216"/>
            <a:ext cx="8262997" cy="1402507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ProductRepository</a:t>
            </a:r>
            <a:endParaRPr lang="en-AU" sz="16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&lt;Product, Long&gt; 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    @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Query(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"SELECT * FROM /Product WHERE attributes[$1] = [$2]"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&lt;Product&gt;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</a:t>
            </a:r>
            <a:r>
              <a:rPr lang="en-AU" sz="1600" i="1" dirty="0">
                <a:solidFill>
                  <a:srgbClr val="0000C0"/>
                </a:solidFill>
                <a:latin typeface="Monaco" charset="0"/>
                <a:cs typeface="Monaco" charset="0"/>
              </a:rPr>
              <a:t>key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i="1" dirty="0">
                <a:solidFill>
                  <a:srgbClr val="0000C0"/>
                </a:solidFill>
                <a:latin typeface="Monaco" charset="0"/>
                <a:cs typeface="Monaco" charset="0"/>
              </a:rPr>
              <a:t>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value);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GemFire’s</a:t>
            </a:r>
            <a:r>
              <a:rPr lang="en-US" dirty="0" smtClean="0"/>
              <a:t> OQL to Query</a:t>
            </a:r>
            <a:endParaRPr lang="en-US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 flipH="1" flipV="1">
            <a:off x="7929348" y="1764167"/>
            <a:ext cx="407283" cy="409721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287906" y="2168636"/>
            <a:ext cx="5500620" cy="348088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 smtClean="0">
                <a:solidFill>
                  <a:srgbClr val="800000"/>
                </a:solidFill>
              </a:rPr>
              <a:t>JPA example used JPQL, Gemfire has its own OQL</a:t>
            </a:r>
            <a:endParaRPr lang="en-AU" sz="1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665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– a Company and a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 smtClean="0"/>
              <a:t>Company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ew home for several VMware/EMC products</a:t>
            </a:r>
          </a:p>
          <a:p>
            <a:pPr lvl="1"/>
            <a:r>
              <a:rPr lang="en-US" dirty="0" smtClean="0"/>
              <a:t>Joint venture: VMware, EMC, GE</a:t>
            </a:r>
            <a:endParaRPr lang="en-US" dirty="0"/>
          </a:p>
          <a:p>
            <a:r>
              <a:rPr lang="en-US" i="1" dirty="0" smtClean="0"/>
              <a:t>Platform:</a:t>
            </a:r>
          </a:p>
          <a:p>
            <a:pPr lvl="1"/>
            <a:r>
              <a:rPr lang="en-US" dirty="0" smtClean="0"/>
              <a:t>Makes </a:t>
            </a:r>
            <a:r>
              <a:rPr lang="en-US" dirty="0"/>
              <a:t>available to </a:t>
            </a:r>
            <a:r>
              <a:rPr lang="en-US" i="1" dirty="0"/>
              <a:t>any company </a:t>
            </a:r>
            <a:r>
              <a:rPr lang="en-US" dirty="0"/>
              <a:t>the type of environment Internet companies like Google, Amazon are using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PAAS: run internally </a:t>
            </a:r>
            <a:r>
              <a:rPr lang="en-US" i="1" dirty="0"/>
              <a:t>and/or</a:t>
            </a:r>
            <a:r>
              <a:rPr lang="en-US" dirty="0"/>
              <a:t> on public cloud providers</a:t>
            </a:r>
          </a:p>
          <a:p>
            <a:pPr lvl="2"/>
            <a:r>
              <a:rPr lang="en-US" dirty="0" smtClean="0"/>
              <a:t>Virtualized </a:t>
            </a:r>
            <a:r>
              <a:rPr lang="en-US" dirty="0"/>
              <a:t>Infrastructure</a:t>
            </a:r>
          </a:p>
          <a:p>
            <a:pPr lvl="2"/>
            <a:r>
              <a:rPr lang="en-US" dirty="0"/>
              <a:t>Flexible, dynamic, on-demand cloud deployment</a:t>
            </a:r>
          </a:p>
          <a:p>
            <a:pPr lvl="1"/>
            <a:r>
              <a:rPr lang="en-US" dirty="0"/>
              <a:t>Sophisticated data-analytics</a:t>
            </a:r>
          </a:p>
          <a:p>
            <a:pPr lvl="2"/>
            <a:r>
              <a:rPr lang="en-US" dirty="0"/>
              <a:t>Spot market trends, real-time system performance</a:t>
            </a:r>
          </a:p>
          <a:p>
            <a:endParaRPr lang="en-US" dirty="0" smtClean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933729" y="3646517"/>
            <a:ext cx="1628849" cy="685671"/>
          </a:xfrm>
          <a:prstGeom prst="roundRect">
            <a:avLst>
              <a:gd name="adj" fmla="val 407"/>
            </a:avLst>
          </a:prstGeom>
          <a:solidFill>
            <a:srgbClr val="FFFF00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</a:rPr>
              <a:t>More in Next Section</a:t>
            </a:r>
            <a:endParaRPr lang="en-AU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622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606864" y="1581717"/>
            <a:ext cx="7932737" cy="2921889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Created for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a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specific </a:t>
            </a:r>
            <a:r>
              <a:rPr lang="en-AU" sz="1600" dirty="0" err="1" smtClean="0">
                <a:solidFill>
                  <a:srgbClr val="3F7F5F"/>
                </a:solidFill>
                <a:latin typeface="Monaco" charset="0"/>
                <a:cs typeface="Monaco" charset="0"/>
              </a:rPr>
              <a:t>GemFire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Region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GemfireTemplate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GemfireTemplate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((Region)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ctx.getBean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"employees"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Shorter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query code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SelectResults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&lt;?&gt; results =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empTemplate.query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deptno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 = 40"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Collection&lt;Employee&gt;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results.asList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()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for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(Employee e: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) {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System.</a:t>
            </a:r>
            <a:r>
              <a:rPr lang="en-AU" sz="1600" i="1" dirty="0" err="1">
                <a:solidFill>
                  <a:srgbClr val="0000C0"/>
                </a:solidFill>
                <a:latin typeface="Monaco" charset="0"/>
                <a:cs typeface="Monaco" charset="0"/>
              </a:rPr>
              <a:t>out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.println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e.toString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());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Template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Like </a:t>
            </a:r>
            <a:r>
              <a:rPr lang="en-US" dirty="0" err="1" smtClean="0"/>
              <a:t>JdbcTemplate</a:t>
            </a:r>
            <a:r>
              <a:rPr lang="en-US" dirty="0" smtClean="0"/>
              <a:t>, simpler for </a:t>
            </a:r>
            <a:r>
              <a:rPr lang="en-US" i="1" dirty="0" smtClean="0"/>
              <a:t>ad hoc </a:t>
            </a:r>
            <a:r>
              <a:rPr lang="en-US" dirty="0" smtClean="0"/>
              <a:t>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550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60623" y="1697806"/>
            <a:ext cx="5891778" cy="13191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3"/>
                </a:solidFill>
                <a:latin typeface="+mn-lt"/>
              </a:rPr>
              <a:t>Questions?</a:t>
            </a:r>
            <a:endParaRPr lang="en-US" sz="8000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9937" y="969722"/>
            <a:ext cx="2598779" cy="235875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68080" y="4939984"/>
            <a:ext cx="447040" cy="274637"/>
          </a:xfrm>
          <a:prstGeom prst="rect">
            <a:avLst/>
          </a:prstGeom>
        </p:spPr>
        <p:txBody>
          <a:bodyPr/>
          <a:lstStyle/>
          <a:p>
            <a:fld id="{D9AA715F-8E63-7145-8A6F-36F7F1879BE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706010" y="3660987"/>
            <a:ext cx="2830263" cy="370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papicella@gopivotal.com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52782" y="3661708"/>
            <a:ext cx="46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: </a:t>
            </a:r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papicella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 – these slides and demos</a:t>
            </a: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729383" y="4081156"/>
            <a:ext cx="3259734" cy="276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9175" y="4081739"/>
            <a:ext cx="44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: paulc4 – these slides and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1" y="4098437"/>
            <a:ext cx="292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pchapman@</a:t>
            </a:r>
            <a:r>
              <a:rPr lang="en-US" dirty="0" err="1" smtClean="0"/>
              <a:t>gopivotal.com</a:t>
            </a:r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21640" y="140247"/>
            <a:ext cx="5243508" cy="1145380"/>
            <a:chOff x="3412566" y="257127"/>
            <a:chExt cx="5243508" cy="1145380"/>
          </a:xfrm>
        </p:grpSpPr>
        <p:sp>
          <p:nvSpPr>
            <p:cNvPr id="12" name="Rounded Rectangle 11"/>
            <p:cNvSpPr/>
            <p:nvPr/>
          </p:nvSpPr>
          <p:spPr>
            <a:xfrm>
              <a:off x="3412566" y="257127"/>
              <a:ext cx="5243508" cy="11453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177" y="335045"/>
              <a:ext cx="379285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Core Spring </a:t>
              </a:r>
              <a:r>
                <a:rPr lang="en-US" dirty="0" smtClean="0">
                  <a:solidFill>
                    <a:srgbClr val="3366FF"/>
                  </a:solidFill>
                </a:rPr>
                <a:t>Sydney:  03 Feb 2014  </a:t>
              </a:r>
            </a:p>
            <a:p>
              <a:r>
                <a:rPr lang="en-US" dirty="0" smtClean="0">
                  <a:solidFill>
                    <a:srgbClr val="3366FF"/>
                  </a:solidFill>
                </a:rPr>
                <a:t>Spring Web Sydney:  03 Mar 2014</a:t>
              </a:r>
            </a:p>
            <a:p>
              <a:pPr>
                <a:spcBef>
                  <a:spcPts val="600"/>
                </a:spcBef>
              </a:pPr>
              <a:r>
                <a:rPr lang="en-US" i="1" dirty="0" smtClean="0">
                  <a:solidFill>
                    <a:srgbClr val="800000"/>
                  </a:solidFill>
                </a:rPr>
                <a:t>Register at </a:t>
              </a:r>
              <a:r>
                <a:rPr lang="en-US" i="1" dirty="0" err="1" smtClean="0">
                  <a:solidFill>
                    <a:srgbClr val="800000"/>
                  </a:solidFill>
                </a:rPr>
                <a:t>vmware.com</a:t>
              </a:r>
              <a:r>
                <a:rPr lang="en-US" i="1" dirty="0" smtClean="0">
                  <a:solidFill>
                    <a:srgbClr val="800000"/>
                  </a:solidFill>
                </a:rPr>
                <a:t>/education   </a:t>
              </a:r>
              <a:endParaRPr lang="en-US" i="1" dirty="0" smtClean="0">
                <a:solidFill>
                  <a:srgbClr val="80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31166" y="335045"/>
              <a:ext cx="1287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66FF"/>
                  </a:solidFill>
                </a:rPr>
                <a:t>TRAINING</a:t>
              </a:r>
              <a:endParaRPr lang="en-US" dirty="0" smtClean="0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66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70455" y="1674285"/>
            <a:ext cx="6048376" cy="135421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3" name="Picture 2" descr="spring-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98" y="256767"/>
            <a:ext cx="1885754" cy="6476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57889" y="1645600"/>
            <a:ext cx="1643063" cy="571500"/>
            <a:chOff x="634999" y="3635375"/>
            <a:chExt cx="1643063" cy="571500"/>
          </a:xfrm>
        </p:grpSpPr>
        <p:sp>
          <p:nvSpPr>
            <p:cNvPr id="6" name="Rounded Rectangle 5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5" descr="gemfire onl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VMW-LGO-CloudFoundry-217-squa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4234" y="2958301"/>
            <a:ext cx="1476718" cy="1476718"/>
          </a:xfrm>
          <a:prstGeom prst="rect">
            <a:avLst/>
          </a:prstGeom>
        </p:spPr>
      </p:pic>
      <p:pic>
        <p:nvPicPr>
          <p:cNvPr id="11" name="Picture 10" descr="spring-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" y="4598425"/>
            <a:ext cx="1320028" cy="453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165" y="282117"/>
            <a:ext cx="698333" cy="6983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496143"/>
      </p:ext>
    </p:extLst>
  </p:cSld>
  <p:clrMapOvr>
    <a:masterClrMapping/>
  </p:clrMapOvr>
  <p:transition xmlns:p14="http://schemas.microsoft.com/office/powerpoint/2010/main" advTm="11405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1933748" y="1353556"/>
            <a:ext cx="5114567" cy="2670396"/>
            <a:chOff x="3216633" y="1210595"/>
            <a:chExt cx="5114567" cy="2670396"/>
          </a:xfrm>
        </p:grpSpPr>
        <p:sp>
          <p:nvSpPr>
            <p:cNvPr id="44" name="Rounded Rectangle 43"/>
            <p:cNvSpPr/>
            <p:nvPr/>
          </p:nvSpPr>
          <p:spPr>
            <a:xfrm>
              <a:off x="3226599" y="2361826"/>
              <a:ext cx="5104601" cy="1519165"/>
            </a:xfrm>
            <a:prstGeom prst="roundRect">
              <a:avLst>
                <a:gd name="adj" fmla="val 4963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  <a:tileRect/>
            </a:gradFill>
            <a:ln w="12700">
              <a:gradFill flip="none" rotWithShape="1">
                <a:gsLst>
                  <a:gs pos="0">
                    <a:srgbClr val="7F7F7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b" anchorCtr="0"/>
            <a:lstStyle/>
            <a:p>
              <a:pPr algn="ctr"/>
              <a:r>
                <a:rPr lang="en-US" sz="1200" dirty="0" smtClean="0">
                  <a:solidFill>
                    <a:srgbClr val="008881"/>
                  </a:solidFill>
                </a:rPr>
                <a:t>Cloud Fabric</a:t>
              </a:r>
              <a:endParaRPr lang="en-US" sz="1200" dirty="0">
                <a:solidFill>
                  <a:srgbClr val="00888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216633" y="1210595"/>
              <a:ext cx="2599443" cy="1269927"/>
            </a:xfrm>
            <a:prstGeom prst="roundRect">
              <a:avLst>
                <a:gd name="adj" fmla="val 3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000" b="1" dirty="0" smtClean="0">
                  <a:solidFill>
                    <a:srgbClr val="008881"/>
                  </a:solidFill>
                </a:rPr>
                <a:t>Data Fabric</a:t>
              </a:r>
              <a:endParaRPr lang="en-US" sz="1000" b="1" dirty="0">
                <a:solidFill>
                  <a:srgbClr val="00888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887295" y="1210595"/>
              <a:ext cx="2443206" cy="1256167"/>
            </a:xfrm>
            <a:prstGeom prst="roundRect">
              <a:avLst>
                <a:gd name="adj" fmla="val 2344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</a:rPr>
                <a:t>Application Fabric</a:t>
              </a:r>
              <a:endParaRPr lang="en-US" sz="1000" b="1" dirty="0">
                <a:solidFill>
                  <a:schemeClr val="tx2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406545" y="2005786"/>
              <a:ext cx="2290837" cy="237371"/>
            </a:xfrm>
            <a:prstGeom prst="roundRect">
              <a:avLst>
                <a:gd name="adj" fmla="val 5967"/>
              </a:avLst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Scale-out storage: HDFS/Object</a:t>
              </a:r>
              <a:endParaRPr lang="en-US" sz="10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946639" y="1503528"/>
              <a:ext cx="724045" cy="795190"/>
            </a:xfrm>
            <a:prstGeom prst="roundRect">
              <a:avLst>
                <a:gd name="adj" fmla="val 555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Languages</a:t>
              </a:r>
            </a:p>
            <a:p>
              <a:pPr algn="ctr"/>
              <a:r>
                <a:rPr lang="en-US" sz="800" dirty="0" smtClean="0"/>
                <a:t>&amp; </a:t>
              </a:r>
            </a:p>
            <a:p>
              <a:pPr algn="ctr"/>
              <a:r>
                <a:rPr lang="en-US" sz="800" dirty="0" smtClean="0"/>
                <a:t>Frameworks</a:t>
              </a:r>
              <a:endParaRPr lang="en-US" sz="8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404642" y="1590390"/>
              <a:ext cx="2290837" cy="389771"/>
            </a:xfrm>
            <a:prstGeom prst="roundRect">
              <a:avLst>
                <a:gd name="adj" fmla="val 3633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Ingest &amp; Query: very high-capacity &amp; in-memory</a:t>
              </a:r>
              <a:endParaRPr lang="en-US" sz="10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58992" y="1503528"/>
              <a:ext cx="702211" cy="795190"/>
            </a:xfrm>
            <a:prstGeom prst="roundRect">
              <a:avLst>
                <a:gd name="adj" fmla="val 7021"/>
              </a:avLst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Analytics</a:t>
              </a:r>
              <a:endParaRPr lang="en-US" sz="800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761829" y="1503528"/>
              <a:ext cx="727853" cy="795190"/>
            </a:xfrm>
            <a:prstGeom prst="roundRect">
              <a:avLst>
                <a:gd name="adj" fmla="val 6198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Services</a:t>
              </a:r>
              <a:endParaRPr lang="en-US" sz="800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540428" y="3320374"/>
              <a:ext cx="4632943" cy="271995"/>
            </a:xfrm>
            <a:prstGeom prst="roundRect">
              <a:avLst>
                <a:gd name="adj" fmla="val 7328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Cloud Abstraction (portability)</a:t>
              </a:r>
              <a:endParaRPr lang="en-US" sz="10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540428" y="2582194"/>
              <a:ext cx="4632943" cy="316649"/>
            </a:xfrm>
            <a:prstGeom prst="roundRect">
              <a:avLst>
                <a:gd name="adj" fmla="val 8646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Automation: App Provisioning &amp; Life-cycle</a:t>
              </a:r>
              <a:endParaRPr lang="en-US" sz="10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540428" y="2948602"/>
              <a:ext cx="4632943" cy="316649"/>
            </a:xfrm>
            <a:prstGeom prst="roundRect">
              <a:avLst>
                <a:gd name="adj" fmla="val 8646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Service Registry</a:t>
              </a:r>
              <a:endParaRPr lang="en-US" sz="1000" dirty="0"/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– The Platform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3750" y="858707"/>
            <a:ext cx="1384422" cy="50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7362284" y="2829701"/>
            <a:ext cx="943961" cy="841153"/>
            <a:chOff x="6049955" y="2706381"/>
            <a:chExt cx="615777" cy="548712"/>
          </a:xfrm>
        </p:grpSpPr>
        <p:sp>
          <p:nvSpPr>
            <p:cNvPr id="39" name="Rectangle 38"/>
            <p:cNvSpPr/>
            <p:nvPr/>
          </p:nvSpPr>
          <p:spPr>
            <a:xfrm>
              <a:off x="6049955" y="2706381"/>
              <a:ext cx="615777" cy="548712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91"/>
            <p:cNvGrpSpPr/>
            <p:nvPr/>
          </p:nvGrpSpPr>
          <p:grpSpPr>
            <a:xfrm>
              <a:off x="6096001" y="2716510"/>
              <a:ext cx="544868" cy="527616"/>
              <a:chOff x="6271106" y="1200150"/>
              <a:chExt cx="857459" cy="831853"/>
            </a:xfrm>
            <a:solidFill>
              <a:srgbClr val="FFFFFF"/>
            </a:solidFill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6500" y="1200150"/>
                <a:ext cx="842065" cy="49112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71106" y="1673579"/>
                <a:ext cx="842065" cy="3584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73" y="1448679"/>
            <a:ext cx="725199" cy="493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644" y="1285126"/>
            <a:ext cx="764815" cy="7648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38280" y="1374090"/>
            <a:ext cx="708854" cy="472569"/>
            <a:chOff x="7416190" y="1389674"/>
            <a:chExt cx="708854" cy="472569"/>
          </a:xfrm>
        </p:grpSpPr>
        <p:grpSp>
          <p:nvGrpSpPr>
            <p:cNvPr id="71" name="Group 51"/>
            <p:cNvGrpSpPr/>
            <p:nvPr/>
          </p:nvGrpSpPr>
          <p:grpSpPr>
            <a:xfrm>
              <a:off x="7416190" y="1389674"/>
              <a:ext cx="708854" cy="472569"/>
              <a:chOff x="4819476" y="872912"/>
              <a:chExt cx="960119" cy="640080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34" name="Picture 4" descr="springLogoNew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50739" y="1440955"/>
              <a:ext cx="620078" cy="3840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</p:grpSp>
      <p:grpSp>
        <p:nvGrpSpPr>
          <p:cNvPr id="37" name="Group 36"/>
          <p:cNvGrpSpPr/>
          <p:nvPr/>
        </p:nvGrpSpPr>
        <p:grpSpPr>
          <a:xfrm>
            <a:off x="8175816" y="1977483"/>
            <a:ext cx="708854" cy="472569"/>
            <a:chOff x="9144000" y="3017709"/>
            <a:chExt cx="708854" cy="472569"/>
          </a:xfrm>
        </p:grpSpPr>
        <p:grpSp>
          <p:nvGrpSpPr>
            <p:cNvPr id="48" name="Group 57"/>
            <p:cNvGrpSpPr/>
            <p:nvPr/>
          </p:nvGrpSpPr>
          <p:grpSpPr>
            <a:xfrm>
              <a:off x="9144000" y="3017709"/>
              <a:ext cx="708854" cy="472569"/>
              <a:chOff x="4819476" y="872912"/>
              <a:chExt cx="960119" cy="64008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7706" y="3061089"/>
              <a:ext cx="660722" cy="390190"/>
            </a:xfrm>
            <a:prstGeom prst="rect">
              <a:avLst/>
            </a:prstGeom>
          </p:spPr>
        </p:pic>
      </p:grpSp>
      <p:grpSp>
        <p:nvGrpSpPr>
          <p:cNvPr id="52" name="Group 7"/>
          <p:cNvGrpSpPr/>
          <p:nvPr/>
        </p:nvGrpSpPr>
        <p:grpSpPr>
          <a:xfrm>
            <a:off x="8192137" y="1377530"/>
            <a:ext cx="708854" cy="472569"/>
            <a:chOff x="4747798" y="1770203"/>
            <a:chExt cx="708854" cy="472569"/>
          </a:xfrm>
        </p:grpSpPr>
        <p:grpSp>
          <p:nvGrpSpPr>
            <p:cNvPr id="60" name="Group 57"/>
            <p:cNvGrpSpPr/>
            <p:nvPr/>
          </p:nvGrpSpPr>
          <p:grpSpPr>
            <a:xfrm>
              <a:off x="4747798" y="1770203"/>
              <a:ext cx="708854" cy="472569"/>
              <a:chOff x="4819476" y="872912"/>
              <a:chExt cx="960119" cy="64008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3" name="Rectangle 62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61" name="Picture 8" descr="http://gordondickens.com/wordpress/wp-content/uploads/2012/01/rabbitmq_logo_strap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67281" y="1954776"/>
              <a:ext cx="671189" cy="142036"/>
            </a:xfrm>
            <a:prstGeom prst="rect">
              <a:avLst/>
            </a:prstGeom>
            <a:noFill/>
          </p:spPr>
        </p:pic>
      </p:grpSp>
      <p:grpSp>
        <p:nvGrpSpPr>
          <p:cNvPr id="6" name="Group 5"/>
          <p:cNvGrpSpPr/>
          <p:nvPr/>
        </p:nvGrpSpPr>
        <p:grpSpPr>
          <a:xfrm>
            <a:off x="7164188" y="1982692"/>
            <a:ext cx="708854" cy="472569"/>
            <a:chOff x="7436879" y="1982694"/>
            <a:chExt cx="708854" cy="472569"/>
          </a:xfrm>
        </p:grpSpPr>
        <p:grpSp>
          <p:nvGrpSpPr>
            <p:cNvPr id="65" name="Group 64"/>
            <p:cNvGrpSpPr/>
            <p:nvPr/>
          </p:nvGrpSpPr>
          <p:grpSpPr>
            <a:xfrm>
              <a:off x="7436879" y="1982694"/>
              <a:ext cx="708854" cy="472569"/>
              <a:chOff x="4819476" y="872912"/>
              <a:chExt cx="960119" cy="64008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69" name="Picture 2" descr="Redis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457085" y="2165186"/>
              <a:ext cx="667145" cy="21520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8" name="Group 7"/>
          <p:cNvGrpSpPr/>
          <p:nvPr/>
        </p:nvGrpSpPr>
        <p:grpSpPr>
          <a:xfrm>
            <a:off x="7598255" y="761985"/>
            <a:ext cx="709413" cy="472569"/>
            <a:chOff x="7372309" y="419145"/>
            <a:chExt cx="709413" cy="472569"/>
          </a:xfrm>
        </p:grpSpPr>
        <p:grpSp>
          <p:nvGrpSpPr>
            <p:cNvPr id="33" name="Group 51"/>
            <p:cNvGrpSpPr/>
            <p:nvPr/>
          </p:nvGrpSpPr>
          <p:grpSpPr>
            <a:xfrm>
              <a:off x="7372868" y="419145"/>
              <a:ext cx="708854" cy="472569"/>
              <a:chOff x="4819476" y="872912"/>
              <a:chExt cx="960119" cy="64008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09" y="469919"/>
              <a:ext cx="670560" cy="39116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7412" y="1967249"/>
            <a:ext cx="1678992" cy="656741"/>
            <a:chOff x="97412" y="1826992"/>
            <a:chExt cx="1832424" cy="82092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412" y="1826992"/>
              <a:ext cx="1832424" cy="820926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 flipV="1">
              <a:off x="521414" y="2299604"/>
              <a:ext cx="1223826" cy="224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6917" y="2823364"/>
            <a:ext cx="631458" cy="6314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8" name="Picture 77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370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904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987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/>
          <p:cNvSpPr txBox="1"/>
          <p:nvPr/>
        </p:nvSpPr>
        <p:spPr>
          <a:xfrm>
            <a:off x="6141519" y="4116840"/>
            <a:ext cx="7958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cap="all" dirty="0" smtClean="0">
                <a:solidFill>
                  <a:srgbClr val="000000"/>
                </a:solidFill>
              </a:rPr>
              <a:t>...ETC</a:t>
            </a:r>
            <a:endParaRPr lang="en-US" sz="1300" dirty="0" smtClean="0">
              <a:solidFill>
                <a:schemeClr val="bg2"/>
              </a:solidFill>
            </a:endParaRPr>
          </a:p>
        </p:txBody>
      </p:sp>
      <p:pic>
        <p:nvPicPr>
          <p:cNvPr id="83" name="Picture 82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396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8469" y="4187096"/>
            <a:ext cx="720130" cy="181833"/>
          </a:xfrm>
          <a:prstGeom prst="rect">
            <a:avLst/>
          </a:prstGeom>
        </p:spPr>
      </p:pic>
      <p:pic>
        <p:nvPicPr>
          <p:cNvPr id="85" name="Picture 2" descr="https://encrypted-tbn0.gstatic.com/images?q=tbn:ANd9GcRgWtweeNVNot_dJ1JZ4fATg5X0qxTniN17Zry9UylCHUwXFy8KJQ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871519" y="4143295"/>
            <a:ext cx="659876" cy="266700"/>
          </a:xfrm>
          <a:prstGeom prst="rect">
            <a:avLst/>
          </a:prstGeom>
          <a:noFill/>
        </p:spPr>
      </p:pic>
      <p:pic>
        <p:nvPicPr>
          <p:cNvPr id="86" name="Picture 2" descr="https://encrypted-tbn3.gstatic.com/images?q=tbn:ANd9GcS7UAlHPEO76CVj0-gTdi8XP-jxd5IK9dkq9VKiIwZRvMg51J9nNQ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748470" y="4105290"/>
            <a:ext cx="344432" cy="355342"/>
          </a:xfrm>
          <a:prstGeom prst="rect">
            <a:avLst/>
          </a:prstGeom>
          <a:noFill/>
        </p:spPr>
      </p:pic>
      <p:pic>
        <p:nvPicPr>
          <p:cNvPr id="87" name="Picture 86" descr="GoPivotal-73x73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8094" y="953980"/>
            <a:ext cx="324485" cy="324485"/>
          </a:xfrm>
          <a:prstGeom prst="rect">
            <a:avLst/>
          </a:pr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r="2700000">
              <a:srgbClr val="000000">
                <a:alpha val="54000"/>
              </a:srgbClr>
            </a:outerShdw>
          </a:effectLst>
        </p:spPr>
      </p:pic>
      <p:sp>
        <p:nvSpPr>
          <p:cNvPr id="88" name="TextBox 87"/>
          <p:cNvSpPr txBox="1"/>
          <p:nvPr/>
        </p:nvSpPr>
        <p:spPr>
          <a:xfrm>
            <a:off x="2901641" y="904529"/>
            <a:ext cx="1312334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rgbClr val="00685D"/>
                </a:solidFill>
              </a:rPr>
              <a:t>Pivotal Data Science Labs</a:t>
            </a:r>
          </a:p>
        </p:txBody>
      </p:sp>
    </p:spTree>
    <p:extLst>
      <p:ext uri="{BB962C8B-B14F-4D97-AF65-F5344CB8AC3E}">
        <p14:creationId xmlns:p14="http://schemas.microsoft.com/office/powerpoint/2010/main" val="3533853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Pivotal?</a:t>
            </a:r>
          </a:p>
          <a:p>
            <a:r>
              <a:rPr lang="en-US" b="1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 smtClean="0"/>
              <a:t>Spring’s </a:t>
            </a:r>
            <a:r>
              <a:rPr lang="en-US" dirty="0"/>
              <a:t>sub-projects</a:t>
            </a:r>
          </a:p>
          <a:p>
            <a:pPr lvl="1"/>
            <a:r>
              <a:rPr lang="en-US" dirty="0"/>
              <a:t>Spring Data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2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– V4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 Dec 2013 </a:t>
            </a:r>
            <a:r>
              <a:rPr lang="en-US" dirty="0" smtClean="0"/>
              <a:t>– but depends on Java 8</a:t>
            </a:r>
          </a:p>
          <a:p>
            <a:pPr lvl="1"/>
            <a:r>
              <a:rPr lang="en-US" dirty="0" smtClean="0"/>
              <a:t>Java 8 delayed to </a:t>
            </a:r>
            <a:r>
              <a:rPr lang="en-US" dirty="0" smtClean="0"/>
              <a:t>H1 </a:t>
            </a:r>
            <a:r>
              <a:rPr lang="en-US" dirty="0" smtClean="0"/>
              <a:t>2014</a:t>
            </a:r>
          </a:p>
          <a:p>
            <a:pPr lvl="1"/>
            <a:r>
              <a:rPr lang="en-US" dirty="0" smtClean="0"/>
              <a:t>Byte-codes currently incompatible with ASM</a:t>
            </a:r>
          </a:p>
          <a:p>
            <a:r>
              <a:rPr lang="en-US" dirty="0" smtClean="0"/>
              <a:t>Highlights</a:t>
            </a:r>
          </a:p>
          <a:p>
            <a:pPr lvl="1"/>
            <a:r>
              <a:rPr lang="en-US" dirty="0" smtClean="0"/>
              <a:t>Support for Java 8 (Java 6 minimum)</a:t>
            </a:r>
          </a:p>
          <a:p>
            <a:pPr lvl="1"/>
            <a:r>
              <a:rPr lang="en-US" dirty="0" smtClean="0"/>
              <a:t>Core messaging package (from Spring Integration)</a:t>
            </a:r>
          </a:p>
          <a:p>
            <a:pPr lvl="1"/>
            <a:r>
              <a:rPr lang="en-US" dirty="0" smtClean="0"/>
              <a:t>@Conditional, @Lazy injection</a:t>
            </a:r>
          </a:p>
          <a:p>
            <a:pPr lvl="1"/>
            <a:r>
              <a:rPr lang="en-US" dirty="0" smtClean="0"/>
              <a:t>Web-sockets and </a:t>
            </a:r>
            <a:r>
              <a:rPr lang="en-US" sz="1800" dirty="0" err="1">
                <a:latin typeface="Courier New"/>
                <a:cs typeface="Courier New"/>
              </a:rPr>
              <a:t>AsyncRestTemplate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JMS 2.0, JTA 1.2, JPA 2.1, Servlet 3.0 (2.5 supported) …</a:t>
            </a:r>
            <a:endParaRPr lang="en-US" dirty="0"/>
          </a:p>
        </p:txBody>
      </p:sp>
      <p:pic>
        <p:nvPicPr>
          <p:cNvPr id="4" name="Picture 3" descr="spring-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92" y="94667"/>
            <a:ext cx="2106930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95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3-09-29 at 7.12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5" y="1872238"/>
            <a:ext cx="7670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8 – Closures (Lambdas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Can pass code around like data</a:t>
            </a:r>
          </a:p>
          <a:p>
            <a:pPr lvl="1"/>
            <a:r>
              <a:rPr lang="en-US" dirty="0" smtClean="0"/>
              <a:t>Ideal for Spring template callbacks</a:t>
            </a:r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588194" y="2817234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Old</a:t>
            </a:r>
            <a:endParaRPr lang="en-AU" dirty="0">
              <a:solidFill>
                <a:srgbClr val="8000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6602139" y="2976778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59174" y="3711181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New</a:t>
            </a:r>
            <a:endParaRPr lang="en-AU" dirty="0">
              <a:solidFill>
                <a:srgbClr val="800000"/>
              </a:solidFill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6573118" y="3870725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07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Pivotal_interim_040113_template_.potx</Template>
  <TotalTime>21416</TotalTime>
  <Words>2917</Words>
  <Application>Microsoft Macintosh PowerPoint</Application>
  <PresentationFormat>On-screen Show (16:9)</PresentationFormat>
  <Paragraphs>542</Paragraphs>
  <Slides>52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Pivotal_interim_040113_template_</vt:lpstr>
      <vt:lpstr>PowerPoint Presentation</vt:lpstr>
      <vt:lpstr>Part 1: Spring Update</vt:lpstr>
      <vt:lpstr>Spring Update</vt:lpstr>
      <vt:lpstr>Spring Update</vt:lpstr>
      <vt:lpstr>Pivotal – a Company and a Platform</vt:lpstr>
      <vt:lpstr>Pivotal – The Platform</vt:lpstr>
      <vt:lpstr>Spring Update</vt:lpstr>
      <vt:lpstr>Spring – V4</vt:lpstr>
      <vt:lpstr>Java 8 – Closures (Lambdas)</vt:lpstr>
      <vt:lpstr>Spring Update</vt:lpstr>
      <vt:lpstr>Spring IO</vt:lpstr>
      <vt:lpstr>Spring IO Foundation – 1</vt:lpstr>
      <vt:lpstr>Spring IO Foundation – 2</vt:lpstr>
      <vt:lpstr>Spring Batch</vt:lpstr>
      <vt:lpstr>Spring AMQP</vt:lpstr>
      <vt:lpstr>Spring LDAP</vt:lpstr>
      <vt:lpstr>Spring Mobile and Social</vt:lpstr>
      <vt:lpstr>Spring Android</vt:lpstr>
      <vt:lpstr>Spring Data</vt:lpstr>
      <vt:lpstr>Spring Data – Instant Repositories</vt:lpstr>
      <vt:lpstr>Spring Data – Mark-up Classes</vt:lpstr>
      <vt:lpstr>Spring Data – Extend Predefined Interfaces</vt:lpstr>
      <vt:lpstr>Spring Data – Add Finders</vt:lpstr>
      <vt:lpstr>Spring Data – Instant Repositories – 1</vt:lpstr>
      <vt:lpstr>Spring Hateoas</vt:lpstr>
      <vt:lpstr>Spring Hateoas – JSON Example</vt:lpstr>
      <vt:lpstr>Spring Hateoas – JSON Example</vt:lpstr>
      <vt:lpstr>Spring IO Execution</vt:lpstr>
      <vt:lpstr>Spring Boot</vt:lpstr>
      <vt:lpstr>PowerPoint Presentation</vt:lpstr>
      <vt:lpstr>Extend: Run as a WAR, Pull-in extra code</vt:lpstr>
      <vt:lpstr>Spring IO Platform</vt:lpstr>
      <vt:lpstr>Part 2: Spring XD / GemFire</vt:lpstr>
      <vt:lpstr>Let’s Get Pivotal </vt:lpstr>
      <vt:lpstr>Pivotal Stack</vt:lpstr>
      <vt:lpstr>What Do We Want From the Next Gen OLTP?</vt:lpstr>
      <vt:lpstr>Enterprise Real-Time Data Service – Pivotal HD</vt:lpstr>
      <vt:lpstr>Let’s Get Pivotal </vt:lpstr>
      <vt:lpstr>Spring XD - Tackling Big Data Complexity</vt:lpstr>
      <vt:lpstr>Spring XD – Features</vt:lpstr>
      <vt:lpstr>Spring XD</vt:lpstr>
      <vt:lpstr>Stream Processing Model</vt:lpstr>
      <vt:lpstr>PowerPoint Presentation</vt:lpstr>
      <vt:lpstr>Let’s Get Pivotal </vt:lpstr>
      <vt:lpstr>Pivotal GemFire</vt:lpstr>
      <vt:lpstr>Gemfire Basic Concepts</vt:lpstr>
      <vt:lpstr>Spring Data Gemfire Entity Mapping</vt:lpstr>
      <vt:lpstr>Spring Data Gemfire Repositories</vt:lpstr>
      <vt:lpstr>Use GemFire’s OQL to Query</vt:lpstr>
      <vt:lpstr>Gemfire Template class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Paul Chapman</cp:lastModifiedBy>
  <cp:revision>236</cp:revision>
  <dcterms:created xsi:type="dcterms:W3CDTF">2013-04-24T06:23:52Z</dcterms:created>
  <dcterms:modified xsi:type="dcterms:W3CDTF">2014-01-28T05:16:55Z</dcterms:modified>
</cp:coreProperties>
</file>